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notesMasterIdLst>
    <p:notesMasterId r:id="rId23"/>
  </p:notesMasterIdLst>
  <p:sldIdLst>
    <p:sldId id="736" r:id="rId3"/>
    <p:sldId id="257" r:id="rId4"/>
    <p:sldId id="694" r:id="rId5"/>
    <p:sldId id="260" r:id="rId6"/>
    <p:sldId id="261" r:id="rId7"/>
    <p:sldId id="262" r:id="rId8"/>
    <p:sldId id="265" r:id="rId9"/>
    <p:sldId id="745" r:id="rId10"/>
    <p:sldId id="744" r:id="rId11"/>
    <p:sldId id="269" r:id="rId12"/>
    <p:sldId id="687" r:id="rId13"/>
    <p:sldId id="702" r:id="rId14"/>
    <p:sldId id="742" r:id="rId15"/>
    <p:sldId id="743" r:id="rId16"/>
    <p:sldId id="723" r:id="rId17"/>
    <p:sldId id="737" r:id="rId18"/>
    <p:sldId id="738" r:id="rId19"/>
    <p:sldId id="741" r:id="rId20"/>
    <p:sldId id="739" r:id="rId21"/>
    <p:sldId id="740" r:id="rId22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0154"/>
    <a:srgbClr val="CBCBCB"/>
    <a:srgbClr val="E7E7E7"/>
    <a:srgbClr val="D9D9D9"/>
    <a:srgbClr val="E7E6E6"/>
    <a:srgbClr val="00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319" autoAdjust="0"/>
    <p:restoredTop sz="96370" autoAdjust="0"/>
  </p:normalViewPr>
  <p:slideViewPr>
    <p:cSldViewPr snapToGrid="0">
      <p:cViewPr varScale="1">
        <p:scale>
          <a:sx n="73" d="100"/>
          <a:sy n="73" d="100"/>
        </p:scale>
        <p:origin x="84" y="3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D:\Dropbox\Dropbox\&#50672;&#44396;%20&#44228;&#54925;\01.&#48156;&#54364;&#51088;&#47308;\incremental%20learning%20&#44288;&#47144;\20220805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Sheet1!$E$8</c:f>
              <c:strCache>
                <c:ptCount val="1"/>
                <c:pt idx="0">
                  <c:v>True Low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Sheet1!$D$9:$D$17</c:f>
              <c:strCache>
                <c:ptCount val="9"/>
                <c:pt idx="0">
                  <c:v>G2</c:v>
                </c:pt>
                <c:pt idx="1">
                  <c:v>G3</c:v>
                </c:pt>
                <c:pt idx="2">
                  <c:v>G4</c:v>
                </c:pt>
                <c:pt idx="3">
                  <c:v>G5</c:v>
                </c:pt>
                <c:pt idx="4">
                  <c:v>G6</c:v>
                </c:pt>
                <c:pt idx="5">
                  <c:v>G7</c:v>
                </c:pt>
                <c:pt idx="6">
                  <c:v>G8</c:v>
                </c:pt>
                <c:pt idx="7">
                  <c:v>G9</c:v>
                </c:pt>
                <c:pt idx="8">
                  <c:v>G10</c:v>
                </c:pt>
              </c:strCache>
            </c:strRef>
          </c:cat>
          <c:val>
            <c:numRef>
              <c:f>Sheet1!$E$9:$E$17</c:f>
              <c:numCache>
                <c:formatCode>General</c:formatCode>
                <c:ptCount val="9"/>
                <c:pt idx="0">
                  <c:v>73.08</c:v>
                </c:pt>
                <c:pt idx="1">
                  <c:v>70.39</c:v>
                </c:pt>
                <c:pt idx="2">
                  <c:v>69.63</c:v>
                </c:pt>
                <c:pt idx="3">
                  <c:v>83.07</c:v>
                </c:pt>
                <c:pt idx="4">
                  <c:v>74.47</c:v>
                </c:pt>
                <c:pt idx="5">
                  <c:v>76.81</c:v>
                </c:pt>
                <c:pt idx="6">
                  <c:v>78.25</c:v>
                </c:pt>
                <c:pt idx="7">
                  <c:v>80.27</c:v>
                </c:pt>
                <c:pt idx="8">
                  <c:v>74.760000000000005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967-48E2-9F1B-06BBAF888EDC}"/>
            </c:ext>
          </c:extLst>
        </c:ser>
        <c:ser>
          <c:idx val="1"/>
          <c:order val="1"/>
          <c:tx>
            <c:strRef>
              <c:f>Sheet1!$F$8</c:f>
              <c:strCache>
                <c:ptCount val="1"/>
                <c:pt idx="0">
                  <c:v>False Low</c:v>
                </c:pt>
              </c:strCache>
            </c:strRef>
          </c:tx>
          <c:spPr>
            <a:ln w="28575" cap="rnd">
              <a:solidFill>
                <a:srgbClr val="FFC00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rgbClr val="FFC000"/>
                </a:solidFill>
              </a:ln>
              <a:effectLst/>
            </c:spPr>
          </c:marker>
          <c:cat>
            <c:strRef>
              <c:f>Sheet1!$D$9:$D$17</c:f>
              <c:strCache>
                <c:ptCount val="9"/>
                <c:pt idx="0">
                  <c:v>G2</c:v>
                </c:pt>
                <c:pt idx="1">
                  <c:v>G3</c:v>
                </c:pt>
                <c:pt idx="2">
                  <c:v>G4</c:v>
                </c:pt>
                <c:pt idx="3">
                  <c:v>G5</c:v>
                </c:pt>
                <c:pt idx="4">
                  <c:v>G6</c:v>
                </c:pt>
                <c:pt idx="5">
                  <c:v>G7</c:v>
                </c:pt>
                <c:pt idx="6">
                  <c:v>G8</c:v>
                </c:pt>
                <c:pt idx="7">
                  <c:v>G9</c:v>
                </c:pt>
                <c:pt idx="8">
                  <c:v>G10</c:v>
                </c:pt>
              </c:strCache>
            </c:strRef>
          </c:cat>
          <c:val>
            <c:numRef>
              <c:f>Sheet1!$F$9:$F$17</c:f>
              <c:numCache>
                <c:formatCode>General</c:formatCode>
                <c:ptCount val="9"/>
                <c:pt idx="0">
                  <c:v>64.25</c:v>
                </c:pt>
                <c:pt idx="1">
                  <c:v>72.72</c:v>
                </c:pt>
                <c:pt idx="2">
                  <c:v>83.01</c:v>
                </c:pt>
                <c:pt idx="3">
                  <c:v>80.22</c:v>
                </c:pt>
                <c:pt idx="4">
                  <c:v>70.2</c:v>
                </c:pt>
                <c:pt idx="5">
                  <c:v>81.7</c:v>
                </c:pt>
                <c:pt idx="6">
                  <c:v>65.48</c:v>
                </c:pt>
                <c:pt idx="7">
                  <c:v>79.180000000000007</c:v>
                </c:pt>
                <c:pt idx="8">
                  <c:v>74.95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F967-48E2-9F1B-06BBAF888EDC}"/>
            </c:ext>
          </c:extLst>
        </c:ser>
        <c:ser>
          <c:idx val="2"/>
          <c:order val="2"/>
          <c:tx>
            <c:strRef>
              <c:f>Sheet1!$G$8</c:f>
              <c:strCache>
                <c:ptCount val="1"/>
                <c:pt idx="0">
                  <c:v>True High</c:v>
                </c:pt>
              </c:strCache>
            </c:strRef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rgbClr val="00B050"/>
                </a:solidFill>
              </a:ln>
              <a:effectLst/>
            </c:spPr>
          </c:marker>
          <c:cat>
            <c:strRef>
              <c:f>Sheet1!$D$9:$D$17</c:f>
              <c:strCache>
                <c:ptCount val="9"/>
                <c:pt idx="0">
                  <c:v>G2</c:v>
                </c:pt>
                <c:pt idx="1">
                  <c:v>G3</c:v>
                </c:pt>
                <c:pt idx="2">
                  <c:v>G4</c:v>
                </c:pt>
                <c:pt idx="3">
                  <c:v>G5</c:v>
                </c:pt>
                <c:pt idx="4">
                  <c:v>G6</c:v>
                </c:pt>
                <c:pt idx="5">
                  <c:v>G7</c:v>
                </c:pt>
                <c:pt idx="6">
                  <c:v>G8</c:v>
                </c:pt>
                <c:pt idx="7">
                  <c:v>G9</c:v>
                </c:pt>
                <c:pt idx="8">
                  <c:v>G10</c:v>
                </c:pt>
              </c:strCache>
            </c:strRef>
          </c:cat>
          <c:val>
            <c:numRef>
              <c:f>Sheet1!$G$9:$G$17</c:f>
              <c:numCache>
                <c:formatCode>General</c:formatCode>
                <c:ptCount val="9"/>
                <c:pt idx="0">
                  <c:v>69.61</c:v>
                </c:pt>
                <c:pt idx="1">
                  <c:v>73.319999999999993</c:v>
                </c:pt>
                <c:pt idx="2">
                  <c:v>74.680000000000007</c:v>
                </c:pt>
                <c:pt idx="3">
                  <c:v>81.84</c:v>
                </c:pt>
                <c:pt idx="4">
                  <c:v>66.03</c:v>
                </c:pt>
                <c:pt idx="5">
                  <c:v>71.22</c:v>
                </c:pt>
                <c:pt idx="6">
                  <c:v>80.7</c:v>
                </c:pt>
                <c:pt idx="7">
                  <c:v>75.53</c:v>
                </c:pt>
                <c:pt idx="8">
                  <c:v>88.41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F967-48E2-9F1B-06BBAF888EDC}"/>
            </c:ext>
          </c:extLst>
        </c:ser>
        <c:ser>
          <c:idx val="3"/>
          <c:order val="3"/>
          <c:tx>
            <c:strRef>
              <c:f>Sheet1!$H$8</c:f>
              <c:strCache>
                <c:ptCount val="1"/>
                <c:pt idx="0">
                  <c:v>False High</c:v>
                </c:pt>
              </c:strCache>
            </c:strRef>
          </c:tx>
          <c:spPr>
            <a:ln w="28575" cap="rnd">
              <a:solidFill>
                <a:srgbClr val="FF000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rgbClr val="FF0000"/>
                </a:solidFill>
              </a:ln>
              <a:effectLst/>
            </c:spPr>
          </c:marker>
          <c:cat>
            <c:strRef>
              <c:f>Sheet1!$D$9:$D$17</c:f>
              <c:strCache>
                <c:ptCount val="9"/>
                <c:pt idx="0">
                  <c:v>G2</c:v>
                </c:pt>
                <c:pt idx="1">
                  <c:v>G3</c:v>
                </c:pt>
                <c:pt idx="2">
                  <c:v>G4</c:v>
                </c:pt>
                <c:pt idx="3">
                  <c:v>G5</c:v>
                </c:pt>
                <c:pt idx="4">
                  <c:v>G6</c:v>
                </c:pt>
                <c:pt idx="5">
                  <c:v>G7</c:v>
                </c:pt>
                <c:pt idx="6">
                  <c:v>G8</c:v>
                </c:pt>
                <c:pt idx="7">
                  <c:v>G9</c:v>
                </c:pt>
                <c:pt idx="8">
                  <c:v>G10</c:v>
                </c:pt>
              </c:strCache>
            </c:strRef>
          </c:cat>
          <c:val>
            <c:numRef>
              <c:f>Sheet1!$H$9:$H$17</c:f>
              <c:numCache>
                <c:formatCode>General</c:formatCode>
                <c:ptCount val="9"/>
                <c:pt idx="0">
                  <c:v>67.7</c:v>
                </c:pt>
                <c:pt idx="1">
                  <c:v>82.22</c:v>
                </c:pt>
                <c:pt idx="2">
                  <c:v>69.27</c:v>
                </c:pt>
                <c:pt idx="3">
                  <c:v>67.89</c:v>
                </c:pt>
                <c:pt idx="4">
                  <c:v>66.56</c:v>
                </c:pt>
                <c:pt idx="5">
                  <c:v>81.13</c:v>
                </c:pt>
                <c:pt idx="6">
                  <c:v>78.900000000000006</c:v>
                </c:pt>
                <c:pt idx="7">
                  <c:v>77.36</c:v>
                </c:pt>
                <c:pt idx="8">
                  <c:v>79.3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F967-48E2-9F1B-06BBAF888EDC}"/>
            </c:ext>
          </c:extLst>
        </c:ser>
        <c:ser>
          <c:idx val="4"/>
          <c:order val="4"/>
          <c:tx>
            <c:strRef>
              <c:f>Sheet1!$I$8</c:f>
              <c:strCache>
                <c:ptCount val="1"/>
                <c:pt idx="0">
                  <c:v>Random Sampling</c:v>
                </c:pt>
              </c:strCache>
            </c:strRef>
          </c:tx>
          <c:spPr>
            <a:ln w="28575" cap="rnd">
              <a:solidFill>
                <a:schemeClr val="tx1"/>
              </a:solidFill>
              <a:prstDash val="sysDash"/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tx1"/>
                </a:solidFill>
                <a:prstDash val="sysDash"/>
              </a:ln>
              <a:effectLst/>
            </c:spPr>
          </c:marker>
          <c:cat>
            <c:strRef>
              <c:f>Sheet1!$D$9:$D$17</c:f>
              <c:strCache>
                <c:ptCount val="9"/>
                <c:pt idx="0">
                  <c:v>G2</c:v>
                </c:pt>
                <c:pt idx="1">
                  <c:v>G3</c:v>
                </c:pt>
                <c:pt idx="2">
                  <c:v>G4</c:v>
                </c:pt>
                <c:pt idx="3">
                  <c:v>G5</c:v>
                </c:pt>
                <c:pt idx="4">
                  <c:v>G6</c:v>
                </c:pt>
                <c:pt idx="5">
                  <c:v>G7</c:v>
                </c:pt>
                <c:pt idx="6">
                  <c:v>G8</c:v>
                </c:pt>
                <c:pt idx="7">
                  <c:v>G9</c:v>
                </c:pt>
                <c:pt idx="8">
                  <c:v>G10</c:v>
                </c:pt>
              </c:strCache>
            </c:strRef>
          </c:cat>
          <c:val>
            <c:numRef>
              <c:f>Sheet1!$I$9:$I$17</c:f>
              <c:numCache>
                <c:formatCode>General</c:formatCode>
                <c:ptCount val="9"/>
                <c:pt idx="0">
                  <c:v>69.05</c:v>
                </c:pt>
                <c:pt idx="1">
                  <c:v>71.59</c:v>
                </c:pt>
                <c:pt idx="2">
                  <c:v>76.290000000000006</c:v>
                </c:pt>
                <c:pt idx="3">
                  <c:v>78.989999999999995</c:v>
                </c:pt>
                <c:pt idx="4">
                  <c:v>78.739999999999995</c:v>
                </c:pt>
                <c:pt idx="5">
                  <c:v>77.75</c:v>
                </c:pt>
                <c:pt idx="6">
                  <c:v>67.36</c:v>
                </c:pt>
                <c:pt idx="7">
                  <c:v>76.23</c:v>
                </c:pt>
                <c:pt idx="8">
                  <c:v>81.040000000000006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F967-48E2-9F1B-06BBAF888ED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724983728"/>
        <c:axId val="724985808"/>
      </c:lineChart>
      <c:catAx>
        <c:axId val="7249837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724985808"/>
        <c:crosses val="autoZero"/>
        <c:auto val="1"/>
        <c:lblAlgn val="ctr"/>
        <c:lblOffset val="100"/>
        <c:noMultiLvlLbl val="0"/>
      </c:catAx>
      <c:valAx>
        <c:axId val="724985808"/>
        <c:scaling>
          <c:orientation val="minMax"/>
          <c:min val="6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72498372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96E310-D715-44F4-906F-D6BF674D3FD7}" type="datetimeFigureOut">
              <a:rPr lang="ko-KR" altLang="en-US" smtClean="0"/>
              <a:t>2022-08-24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CB1D4D-75CA-43F2-AB9F-D8D9294CC6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81317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5" name="Google Shape;95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6" name="Google Shape;146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400" b="1"/>
              <a:t>Recommendation module</a:t>
            </a:r>
            <a:endParaRPr/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1"/>
              <a:t>주요 역할: oracle에게 학습이 필요한 이미지를 추천해 주는 모듈 </a:t>
            </a:r>
            <a:endParaRPr sz="1400" b="1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1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400" b="1"/>
              <a:t>Patch generator module</a:t>
            </a:r>
            <a:endParaRPr/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1"/>
              <a:t>주요 역할: oracle에 의해서 선택된 이미지를 패치 이미지로 생성하는 모듈</a:t>
            </a:r>
            <a:endParaRPr sz="1400" b="1"/>
          </a:p>
          <a:p>
            <a:pPr marL="285750" lvl="0" indent="-196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1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400" b="1"/>
              <a:t>Patch classifier train module</a:t>
            </a:r>
            <a:endParaRPr/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1"/>
              <a:t>LossDiff : </a:t>
            </a:r>
            <a:endParaRPr/>
          </a:p>
          <a:p>
            <a:pPr marL="742950" lvl="1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1"/>
              <a:t>주요 역할 : noisy-label</a:t>
            </a:r>
            <a:r>
              <a:rPr lang="en-US" sz="1400"/>
              <a:t> 및 </a:t>
            </a:r>
            <a:r>
              <a:rPr lang="en-US" sz="1400" b="1"/>
              <a:t>noise-data</a:t>
            </a:r>
            <a:r>
              <a:rPr lang="en-US" sz="1400"/>
              <a:t> 처리의 목적 </a:t>
            </a:r>
            <a:endParaRPr sz="1400"/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1"/>
              <a:t>AL system의 특수성:</a:t>
            </a:r>
            <a:endParaRPr/>
          </a:p>
          <a:p>
            <a:pPr marL="742950" lvl="1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/>
              <a:t>AL 추가될 데이터는 noise 발생 가능성이 현저히 낮음 : 사실상 </a:t>
            </a:r>
            <a:r>
              <a:rPr lang="en-US" sz="1400" b="1"/>
              <a:t>전문의에 의한 전수 검사</a:t>
            </a:r>
            <a:endParaRPr sz="1400" b="1"/>
          </a:p>
          <a:p>
            <a:pPr marL="742950" lvl="1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1"/>
              <a:t>D/M case: </a:t>
            </a:r>
            <a:r>
              <a:rPr lang="en-US" sz="1400"/>
              <a:t>전수 검사에 가까운 데이터가 추가될 예정</a:t>
            </a:r>
            <a:endParaRPr/>
          </a:p>
          <a:p>
            <a:pPr marL="742950" lvl="1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1"/>
              <a:t>N case:  일부 데이터의 자동 선택이 발생함 – noise-data(일부, 알고리즘 버그)/ noisy-label(X)</a:t>
            </a:r>
            <a:endParaRPr/>
          </a:p>
          <a:p>
            <a:pPr marL="742950" lvl="1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1"/>
              <a:t>** 기존 방식으로 WSI 이미지를 추가해야 하는 경우에 LossDiff 작동 필요</a:t>
            </a:r>
            <a:endParaRPr sz="14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WSI classifier train module</a:t>
            </a:r>
            <a:endParaRPr/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1"/>
              <a:t>Feature_cube : </a:t>
            </a:r>
            <a:endParaRPr/>
          </a:p>
          <a:p>
            <a:pPr marL="742950" lvl="1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1"/>
              <a:t> </a:t>
            </a:r>
            <a:r>
              <a:rPr lang="en-US" sz="1400"/>
              <a:t>Feature_cube의 경우 큰 이슈 사항은 없는 것으로 확인</a:t>
            </a:r>
            <a:endParaRPr sz="1400"/>
          </a:p>
          <a:p>
            <a:pPr marL="742950" lvl="1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/>
              <a:t>모듈이 학습 대상 기간에 해당하는 각 folder를 읽어와서 학습할 예정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6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eaLnBrk="1" fontAlgn="ctr" latinLnBrk="1" hangingPunct="1"/>
            <a:r>
              <a:rPr lang="en-US" altLang="ko-KR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endParaRPr lang="ko-KR" altLang="ko-KR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 eaLnBrk="1" fontAlgn="ctr" latinLnBrk="1" hangingPunct="1"/>
            <a:r>
              <a:rPr lang="en-US" altLang="ko-KR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Patch classifier training module</a:t>
            </a:r>
            <a:r>
              <a:rPr lang="ko-KR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경우 이번주 </a:t>
            </a:r>
            <a:r>
              <a:rPr lang="ko-KR" altLang="en-US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이솔</a:t>
            </a:r>
            <a:r>
              <a:rPr lang="ko-KR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학생 휴가로 인해서</a:t>
            </a:r>
            <a:r>
              <a:rPr lang="en-US" altLang="ko-KR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다음주 월요일에 내가 개발 계획 전달 예정임</a:t>
            </a:r>
            <a:endParaRPr lang="en-US" altLang="ko-KR" sz="12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 eaLnBrk="1" fontAlgn="ctr" latinLnBrk="1" hangingPunct="1"/>
            <a:endParaRPr lang="en-US" altLang="ko-KR" sz="12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 eaLnBrk="1" fontAlgn="ctr" latinLnBrk="1" hangingPunct="1"/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개발 착수 정도로 전달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드리면됨</a:t>
            </a:r>
            <a:endParaRPr lang="ko-KR" altLang="ko-KR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BCD2DF-2B55-4632-A6F1-AAF9AB27DC23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03460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eaLnBrk="1" fontAlgn="ctr" latinLnBrk="1" hangingPunct="1"/>
            <a:r>
              <a:rPr lang="en-US" altLang="ko-KR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endParaRPr lang="ko-KR" altLang="ko-KR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 eaLnBrk="1" fontAlgn="ctr" latinLnBrk="1" hangingPunct="1"/>
            <a:r>
              <a:rPr lang="en-US" altLang="ko-KR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Patch classifier training module</a:t>
            </a:r>
            <a:r>
              <a:rPr lang="ko-KR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경우 이번주 </a:t>
            </a:r>
            <a:r>
              <a:rPr lang="ko-KR" altLang="en-US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이솔</a:t>
            </a:r>
            <a:r>
              <a:rPr lang="ko-KR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학생 휴가로 인해서</a:t>
            </a:r>
            <a:r>
              <a:rPr lang="en-US" altLang="ko-KR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다음주 월요일에 내가 개발 계획 전달 예정임</a:t>
            </a:r>
            <a:endParaRPr lang="en-US" altLang="ko-KR" sz="12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 eaLnBrk="1" fontAlgn="ctr" latinLnBrk="1" hangingPunct="1"/>
            <a:endParaRPr lang="en-US" altLang="ko-KR" sz="12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 eaLnBrk="1" fontAlgn="ctr" latinLnBrk="1" hangingPunct="1"/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개발 착수 정도로 전달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드리면됨</a:t>
            </a:r>
            <a:endParaRPr lang="ko-KR" altLang="ko-KR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BCD2DF-2B55-4632-A6F1-AAF9AB27DC23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95858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0"/>
            <a:r>
              <a:rPr lang="en-US" altLang="ko-KR" dirty="0">
                <a:effectLst/>
              </a:rPr>
              <a:t>images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</a:t>
            </a:r>
            <a:r>
              <a:rPr lang="en-US" altLang="ko-KR" dirty="0">
                <a:effectLst/>
              </a:rPr>
              <a:t> </a:t>
            </a:r>
            <a:r>
              <a:rPr lang="en-US" altLang="ko-KR" dirty="0" err="1">
                <a:effectLst/>
              </a:rPr>
              <a:t>micro_scope_cam</a:t>
            </a:r>
            <a:r>
              <a:rPr lang="en-US" altLang="ko-KR" dirty="0">
                <a:effectLst/>
              </a:rPr>
              <a:t>(slices, zoom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</a:t>
            </a:r>
            <a:r>
              <a:rPr lang="en-US" altLang="ko-KR" dirty="0">
                <a:effectLst/>
              </a:rPr>
              <a:t>[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</a:t>
            </a:r>
            <a:r>
              <a:rPr lang="en-US" altLang="ko-KR" dirty="0">
                <a:effectLst/>
              </a:rPr>
              <a:t>,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</a:t>
            </a:r>
            <a:r>
              <a:rPr lang="en-US" altLang="ko-KR" dirty="0">
                <a:effectLst/>
              </a:rPr>
              <a:t>,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</a:t>
            </a:r>
            <a:r>
              <a:rPr lang="en-US" altLang="ko-KR" dirty="0">
                <a:effectLst/>
              </a:rPr>
              <a:t>], rule, time)</a:t>
            </a:r>
          </a:p>
          <a:p>
            <a:pPr latinLnBrk="0"/>
            <a:r>
              <a:rPr lang="en-US" altLang="ko-KR" dirty="0" err="1">
                <a:effectLst/>
              </a:rPr>
              <a:t>filtered_images</a:t>
            </a:r>
            <a:r>
              <a:rPr lang="en-US" altLang="ko-KR" dirty="0">
                <a:effectLst/>
              </a:rPr>
              <a:t>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</a:t>
            </a:r>
            <a:r>
              <a:rPr lang="en-US" altLang="ko-KR" dirty="0">
                <a:effectLst/>
              </a:rPr>
              <a:t> </a:t>
            </a:r>
            <a:r>
              <a:rPr lang="en-US" altLang="ko-KR" dirty="0" err="1">
                <a:effectLst/>
              </a:rPr>
              <a:t>DeepNoiseFilter</a:t>
            </a:r>
            <a:r>
              <a:rPr lang="en-US" altLang="ko-KR" dirty="0">
                <a:effectLst/>
              </a:rPr>
              <a:t>(images, </a:t>
            </a:r>
            <a:r>
              <a:rPr lang="en-US" altLang="ko-KR" dirty="0" err="1">
                <a:effectLst/>
              </a:rPr>
              <a:t>rule_NF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='strict'</a:t>
            </a:r>
            <a:r>
              <a:rPr lang="en-US" altLang="ko-KR" dirty="0">
                <a:effectLst/>
              </a:rPr>
              <a:t>)</a:t>
            </a:r>
          </a:p>
          <a:p>
            <a:pPr latinLnBrk="0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def</a:t>
            </a:r>
            <a:r>
              <a:rPr lang="en-US" altLang="ko-KR" dirty="0">
                <a:effectLst/>
              </a:rPr>
              <a:t> </a:t>
            </a:r>
            <a:r>
              <a:rPr lang="en-US" altLang="ko-KR" dirty="0" err="1">
                <a:effectLst/>
              </a:rPr>
              <a:t>RepresentiveModel</a:t>
            </a:r>
            <a:r>
              <a:rPr lang="en-US" altLang="ko-KR" dirty="0">
                <a:effectLst/>
              </a:rPr>
              <a:t>(</a:t>
            </a:r>
            <a:r>
              <a:rPr lang="en-US" altLang="ko-KR" dirty="0" err="1">
                <a:effectLst/>
              </a:rPr>
              <a:t>filtered_images</a:t>
            </a:r>
            <a:r>
              <a:rPr lang="en-US" altLang="ko-KR" dirty="0">
                <a:effectLst/>
              </a:rPr>
              <a:t>, </a:t>
            </a:r>
            <a:r>
              <a:rPr lang="en-US" altLang="ko-KR" dirty="0" err="1">
                <a:effectLst/>
              </a:rPr>
              <a:t>top_k</a:t>
            </a:r>
            <a:r>
              <a:rPr lang="en-US" altLang="ko-KR" dirty="0">
                <a:effectLst/>
              </a:rPr>
              <a:t>, zoom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</a:t>
            </a:r>
            <a:r>
              <a:rPr lang="en-US" altLang="ko-KR" dirty="0">
                <a:effectLst/>
              </a:rPr>
              <a:t>[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</a:t>
            </a:r>
            <a:r>
              <a:rPr lang="en-US" altLang="ko-KR" dirty="0">
                <a:effectLst/>
              </a:rPr>
              <a:t>,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</a:t>
            </a:r>
            <a:r>
              <a:rPr lang="en-US" altLang="ko-KR" dirty="0">
                <a:effectLst/>
              </a:rPr>
              <a:t>,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</a:t>
            </a:r>
            <a:r>
              <a:rPr lang="en-US" altLang="ko-KR" dirty="0">
                <a:effectLst/>
              </a:rPr>
              <a:t>]){</a:t>
            </a:r>
          </a:p>
          <a:p>
            <a:pPr latinLnBrk="0"/>
            <a:r>
              <a:rPr lang="en-US" altLang="ko-KR" dirty="0" err="1">
                <a:effectLst/>
              </a:rPr>
              <a:t>representive_images</a:t>
            </a:r>
            <a:r>
              <a:rPr lang="en-US" altLang="ko-KR" dirty="0">
                <a:effectLst/>
              </a:rPr>
              <a:t>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</a:t>
            </a:r>
            <a:r>
              <a:rPr lang="en-US" altLang="ko-KR" dirty="0">
                <a:effectLst/>
              </a:rPr>
              <a:t> Dictionary()</a:t>
            </a:r>
          </a:p>
          <a:p>
            <a:pPr latinLnBrk="0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en-US" altLang="ko-KR" dirty="0">
                <a:effectLst/>
              </a:rPr>
              <a:t> z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</a:t>
            </a:r>
            <a:r>
              <a:rPr lang="en-US" altLang="ko-KR" dirty="0">
                <a:effectLst/>
              </a:rPr>
              <a:t> zoom {</a:t>
            </a:r>
          </a:p>
          <a:p>
            <a:pPr latinLnBrk="0"/>
            <a:r>
              <a:rPr lang="en-US" altLang="ko-KR" dirty="0">
                <a:effectLst/>
              </a:rPr>
              <a:t>z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</a:t>
            </a:r>
            <a:r>
              <a:rPr lang="en-US" altLang="ko-KR" dirty="0">
                <a:effectLst/>
              </a:rPr>
              <a:t> z</a:t>
            </a:r>
            <a:r>
              <a:rPr lang="ko-KR" altLang="en-US" dirty="0">
                <a:effectLst/>
              </a:rPr>
              <a:t>배율</a:t>
            </a:r>
            <a:r>
              <a:rPr lang="en-US" altLang="ko-KR" dirty="0">
                <a:effectLst/>
              </a:rPr>
              <a:t>_</a:t>
            </a:r>
            <a:r>
              <a:rPr lang="ko-KR" altLang="en-US" dirty="0">
                <a:effectLst/>
              </a:rPr>
              <a:t>이미지</a:t>
            </a:r>
            <a:r>
              <a:rPr lang="en-US" altLang="ko-KR" dirty="0">
                <a:effectLst/>
              </a:rPr>
              <a:t>(</a:t>
            </a:r>
            <a:r>
              <a:rPr lang="en-US" altLang="ko-KR" dirty="0" err="1">
                <a:effectLst/>
              </a:rPr>
              <a:t>filtered_images</a:t>
            </a:r>
            <a:r>
              <a:rPr lang="en-US" altLang="ko-KR" dirty="0">
                <a:effectLst/>
              </a:rPr>
              <a:t>)</a:t>
            </a:r>
          </a:p>
          <a:p>
            <a:pPr latinLnBrk="0"/>
            <a:r>
              <a:rPr lang="en-US" altLang="ko-KR" dirty="0" err="1">
                <a:effectLst/>
              </a:rPr>
              <a:t>sorted_z</a:t>
            </a:r>
            <a:r>
              <a:rPr lang="en-US" altLang="ko-KR" dirty="0">
                <a:effectLst/>
              </a:rPr>
              <a:t>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</a:t>
            </a:r>
            <a:r>
              <a:rPr lang="en-US" altLang="ko-KR" dirty="0">
                <a:effectLst/>
              </a:rPr>
              <a:t> </a:t>
            </a:r>
            <a:r>
              <a:rPr lang="en-US" altLang="ko-KR" dirty="0" err="1">
                <a:effectLst/>
              </a:rPr>
              <a:t>sort_by_confidence</a:t>
            </a:r>
            <a:r>
              <a:rPr lang="en-US" altLang="ko-KR" dirty="0">
                <a:effectLst/>
              </a:rPr>
              <a:t>(z)</a:t>
            </a:r>
          </a:p>
          <a:p>
            <a:pPr latinLnBrk="0"/>
            <a:r>
              <a:rPr lang="en-US" altLang="ko-KR" dirty="0" err="1">
                <a:effectLst/>
              </a:rPr>
              <a:t>representive_images</a:t>
            </a:r>
            <a:r>
              <a:rPr lang="en-US" altLang="ko-KR" dirty="0">
                <a:effectLst/>
              </a:rPr>
              <a:t>[z]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</a:t>
            </a:r>
            <a:r>
              <a:rPr lang="en-US" altLang="ko-KR" dirty="0">
                <a:effectLst/>
              </a:rPr>
              <a:t> </a:t>
            </a:r>
            <a:r>
              <a:rPr lang="en-US" altLang="ko-KR" dirty="0" err="1">
                <a:effectLst/>
              </a:rPr>
              <a:t>rule_based_similarity_filtering</a:t>
            </a:r>
            <a:r>
              <a:rPr lang="en-US" altLang="ko-KR" dirty="0">
                <a:effectLst/>
              </a:rPr>
              <a:t>(</a:t>
            </a:r>
            <a:r>
              <a:rPr lang="en-US" altLang="ko-KR" dirty="0" err="1">
                <a:effectLst/>
              </a:rPr>
              <a:t>sorted_z</a:t>
            </a:r>
            <a:r>
              <a:rPr lang="en-US" altLang="ko-KR" dirty="0">
                <a:effectLst/>
              </a:rPr>
              <a:t>, </a:t>
            </a:r>
            <a:r>
              <a:rPr lang="en-US" altLang="ko-KR" dirty="0" err="1">
                <a:effectLst/>
              </a:rPr>
              <a:t>top_k</a:t>
            </a:r>
            <a:r>
              <a:rPr lang="en-US" altLang="ko-KR" dirty="0">
                <a:effectLst/>
              </a:rPr>
              <a:t>)</a:t>
            </a:r>
          </a:p>
          <a:p>
            <a:pPr latinLnBrk="0"/>
            <a:r>
              <a:rPr lang="en-US" altLang="ko-KR" dirty="0">
                <a:effectLst/>
              </a:rPr>
              <a:t>}</a:t>
            </a:r>
          </a:p>
          <a:p>
            <a:pPr latinLnBrk="0"/>
            <a:r>
              <a:rPr lang="en-US" altLang="ko-KR" dirty="0">
                <a:effectLst/>
              </a:rPr>
              <a:t>}</a:t>
            </a:r>
          </a:p>
          <a:p>
            <a:pPr latinLnBrk="0"/>
            <a:r>
              <a:rPr lang="en-US" altLang="ko-KR" dirty="0" err="1">
                <a:effectLst/>
              </a:rPr>
              <a:t>representive_images</a:t>
            </a:r>
            <a:r>
              <a:rPr lang="en-US" altLang="ko-KR" dirty="0">
                <a:effectLst/>
              </a:rPr>
              <a:t>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</a:t>
            </a:r>
            <a:r>
              <a:rPr lang="en-US" altLang="ko-KR" dirty="0">
                <a:effectLst/>
              </a:rPr>
              <a:t> </a:t>
            </a:r>
            <a:r>
              <a:rPr lang="en-US" altLang="ko-KR" dirty="0" err="1">
                <a:effectLst/>
              </a:rPr>
              <a:t>RepresentiveModel</a:t>
            </a:r>
            <a:r>
              <a:rPr lang="en-US" altLang="ko-KR" dirty="0">
                <a:effectLst/>
              </a:rPr>
              <a:t>(</a:t>
            </a:r>
            <a:r>
              <a:rPr lang="en-US" altLang="ko-KR" dirty="0" err="1">
                <a:effectLst/>
              </a:rPr>
              <a:t>filtered_images</a:t>
            </a:r>
            <a:r>
              <a:rPr lang="en-US" altLang="ko-KR" dirty="0">
                <a:effectLst/>
              </a:rPr>
              <a:t>, </a:t>
            </a:r>
            <a:r>
              <a:rPr lang="en-US" altLang="ko-KR" dirty="0" err="1">
                <a:effectLst/>
              </a:rPr>
              <a:t>top_k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=10</a:t>
            </a:r>
            <a:r>
              <a:rPr lang="en-US" altLang="ko-KR" dirty="0">
                <a:effectLst/>
              </a:rPr>
              <a:t>)</a:t>
            </a:r>
          </a:p>
          <a:p>
            <a:pPr latinLnBrk="0"/>
            <a:r>
              <a:rPr lang="en-US" altLang="ko-KR" dirty="0" err="1">
                <a:effectLst/>
              </a:rPr>
              <a:t>representive_images</a:t>
            </a:r>
            <a:r>
              <a:rPr lang="en-US" altLang="ko-KR" dirty="0">
                <a:effectLst/>
              </a:rPr>
              <a:t>, masks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</a:t>
            </a:r>
            <a:r>
              <a:rPr lang="en-US" altLang="ko-KR" dirty="0">
                <a:effectLst/>
              </a:rPr>
              <a:t> </a:t>
            </a:r>
            <a:r>
              <a:rPr lang="en-US" altLang="ko-KR" dirty="0" err="1">
                <a:effectLst/>
              </a:rPr>
              <a:t>DeepSegModel</a:t>
            </a:r>
            <a:r>
              <a:rPr lang="en-US" altLang="ko-KR" dirty="0">
                <a:effectLst/>
              </a:rPr>
              <a:t>(</a:t>
            </a:r>
            <a:r>
              <a:rPr lang="en-US" altLang="ko-KR" dirty="0" err="1">
                <a:effectLst/>
              </a:rPr>
              <a:t>representive_images</a:t>
            </a:r>
            <a:r>
              <a:rPr lang="en-US" altLang="ko-KR" dirty="0">
                <a:effectLst/>
              </a:rPr>
              <a:t>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CB1D4D-75CA-43F2-AB9F-D8D9294CC65A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3768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2022-08-24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8090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2022-08-24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26742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2022-08-24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0975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제목 슬라이드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57"/>
          <p:cNvSpPr txBox="1"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57"/>
          <p:cNvSpPr txBox="1"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57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57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7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535635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제목 및 내용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8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8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58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8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8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558118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구역 머리글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9"/>
          <p:cNvSpPr txBox="1"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9"/>
          <p:cNvSpPr txBox="1"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59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9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9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988245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콘텐츠 2개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0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0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60"/>
          <p:cNvSpPr txBox="1">
            <a:spLocks noGrp="1"/>
          </p:cNvSpPr>
          <p:nvPr>
            <p:ph type="body" idx="2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60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0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0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871732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비교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1"/>
          <p:cNvSpPr txBox="1"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61"/>
          <p:cNvSpPr txBox="1"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61"/>
          <p:cNvSpPr txBox="1">
            <a:spLocks noGrp="1"/>
          </p:cNvSpPr>
          <p:nvPr>
            <p:ph type="body" idx="2"/>
          </p:nvPr>
        </p:nvSpPr>
        <p:spPr>
          <a:xfrm>
            <a:off x="629842" y="2505075"/>
            <a:ext cx="3868340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61"/>
          <p:cNvSpPr txBox="1">
            <a:spLocks noGrp="1"/>
          </p:cNvSpPr>
          <p:nvPr>
            <p:ph type="body" idx="3"/>
          </p:nvPr>
        </p:nvSpPr>
        <p:spPr>
          <a:xfrm>
            <a:off x="4629150" y="1681163"/>
            <a:ext cx="3887391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61"/>
          <p:cNvSpPr txBox="1">
            <a:spLocks noGrp="1"/>
          </p:cNvSpPr>
          <p:nvPr>
            <p:ph type="body" idx="4"/>
          </p:nvPr>
        </p:nvSpPr>
        <p:spPr>
          <a:xfrm>
            <a:off x="4629150" y="2505075"/>
            <a:ext cx="3887391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61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61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61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121389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제목만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62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62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62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62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5633744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빈 화면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63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63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63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2477567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캡션 있는 콘텐츠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64"/>
          <p:cNvSpPr txBox="1"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64"/>
          <p:cNvSpPr txBox="1">
            <a:spLocks noGrp="1"/>
          </p:cNvSpPr>
          <p:nvPr>
            <p:ph type="body" idx="1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64"/>
          <p:cNvSpPr txBox="1">
            <a:spLocks noGrp="1"/>
          </p:cNvSpPr>
          <p:nvPr>
            <p:ph type="body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64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64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64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38818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2022-08-24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892674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캡션 있는 그림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65"/>
          <p:cNvSpPr txBox="1"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65"/>
          <p:cNvSpPr>
            <a:spLocks noGrp="1"/>
          </p:cNvSpPr>
          <p:nvPr>
            <p:ph type="pic" idx="2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65"/>
          <p:cNvSpPr txBox="1">
            <a:spLocks noGrp="1"/>
          </p:cNvSpPr>
          <p:nvPr>
            <p:ph type="body" idx="1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65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65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65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478013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제목 및 세로 텍스트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66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66"/>
          <p:cNvSpPr txBox="1">
            <a:spLocks noGrp="1"/>
          </p:cNvSpPr>
          <p:nvPr>
            <p:ph type="body" idx="1"/>
          </p:nvPr>
        </p:nvSpPr>
        <p:spPr>
          <a:xfrm rot="5400000">
            <a:off x="2396331" y="57944"/>
            <a:ext cx="4351338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66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66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66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3113306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세로 제목 및 텍스트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67"/>
          <p:cNvSpPr txBox="1">
            <a:spLocks noGrp="1"/>
          </p:cNvSpPr>
          <p:nvPr>
            <p:ph type="title"/>
          </p:nvPr>
        </p:nvSpPr>
        <p:spPr>
          <a:xfrm rot="5400000">
            <a:off x="4623594" y="2285207"/>
            <a:ext cx="5811838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67"/>
          <p:cNvSpPr txBox="1">
            <a:spLocks noGrp="1"/>
          </p:cNvSpPr>
          <p:nvPr>
            <p:ph type="body" idx="1"/>
          </p:nvPr>
        </p:nvSpPr>
        <p:spPr>
          <a:xfrm rot="5400000">
            <a:off x="623094" y="370681"/>
            <a:ext cx="5811838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67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67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67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659463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2022-08-24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08038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2022-08-24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52039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2022-08-24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72873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2022-08-24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72867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2022-08-24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67167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2022-08-24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16995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2022-08-24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20746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3F7D5D-D53D-4CBB-8102-54E23234B3AA}" type="datetimeFigureOut">
              <a:rPr lang="ko-KR" altLang="en-US" smtClean="0"/>
              <a:t>2022-08-24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46123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56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56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56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56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56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54777036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jpeg"/><Relationship Id="rId18" Type="http://schemas.openxmlformats.org/officeDocument/2006/relationships/image" Target="../media/image32.png"/><Relationship Id="rId26" Type="http://schemas.openxmlformats.org/officeDocument/2006/relationships/image" Target="../media/image39.jpeg"/><Relationship Id="rId3" Type="http://schemas.openxmlformats.org/officeDocument/2006/relationships/image" Target="../media/image19.png"/><Relationship Id="rId21" Type="http://schemas.openxmlformats.org/officeDocument/2006/relationships/image" Target="../media/image34.png"/><Relationship Id="rId7" Type="http://schemas.openxmlformats.org/officeDocument/2006/relationships/image" Target="../media/image22.jpeg"/><Relationship Id="rId12" Type="http://schemas.openxmlformats.org/officeDocument/2006/relationships/image" Target="../media/image27.jpeg"/><Relationship Id="rId17" Type="http://schemas.microsoft.com/office/2007/relationships/hdphoto" Target="../media/hdphoto2.wdp"/><Relationship Id="rId25" Type="http://schemas.openxmlformats.org/officeDocument/2006/relationships/image" Target="../media/image38.jpe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31.png"/><Relationship Id="rId20" Type="http://schemas.openxmlformats.org/officeDocument/2006/relationships/image" Target="../media/image33.gif"/><Relationship Id="rId29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11" Type="http://schemas.openxmlformats.org/officeDocument/2006/relationships/image" Target="../media/image26.png"/><Relationship Id="rId24" Type="http://schemas.openxmlformats.org/officeDocument/2006/relationships/image" Target="../media/image37.jpeg"/><Relationship Id="rId5" Type="http://schemas.openxmlformats.org/officeDocument/2006/relationships/image" Target="../media/image21.png"/><Relationship Id="rId15" Type="http://schemas.openxmlformats.org/officeDocument/2006/relationships/image" Target="../media/image30.jpeg"/><Relationship Id="rId23" Type="http://schemas.openxmlformats.org/officeDocument/2006/relationships/image" Target="../media/image36.jpeg"/><Relationship Id="rId28" Type="http://schemas.openxmlformats.org/officeDocument/2006/relationships/image" Target="../media/image41.png"/><Relationship Id="rId10" Type="http://schemas.openxmlformats.org/officeDocument/2006/relationships/image" Target="../media/image25.png"/><Relationship Id="rId19" Type="http://schemas.microsoft.com/office/2007/relationships/hdphoto" Target="../media/hdphoto3.wdp"/><Relationship Id="rId4" Type="http://schemas.openxmlformats.org/officeDocument/2006/relationships/image" Target="../media/image20.png"/><Relationship Id="rId9" Type="http://schemas.openxmlformats.org/officeDocument/2006/relationships/image" Target="../media/image24.png"/><Relationship Id="rId14" Type="http://schemas.openxmlformats.org/officeDocument/2006/relationships/image" Target="../media/image29.jpeg"/><Relationship Id="rId22" Type="http://schemas.openxmlformats.org/officeDocument/2006/relationships/image" Target="../media/image35.jpeg"/><Relationship Id="rId27" Type="http://schemas.openxmlformats.org/officeDocument/2006/relationships/image" Target="../media/image40.jpeg"/><Relationship Id="rId30" Type="http://schemas.openxmlformats.org/officeDocument/2006/relationships/image" Target="../media/image4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12" Type="http://schemas.openxmlformats.org/officeDocument/2006/relationships/image" Target="../media/image65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11" Type="http://schemas.openxmlformats.org/officeDocument/2006/relationships/image" Target="../media/image64.png"/><Relationship Id="rId5" Type="http://schemas.openxmlformats.org/officeDocument/2006/relationships/image" Target="../media/image58.png"/><Relationship Id="rId10" Type="http://schemas.openxmlformats.org/officeDocument/2006/relationships/image" Target="../media/image63.png"/><Relationship Id="rId4" Type="http://schemas.openxmlformats.org/officeDocument/2006/relationships/image" Target="../media/image57.png"/><Relationship Id="rId9" Type="http://schemas.openxmlformats.org/officeDocument/2006/relationships/image" Target="../media/image6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8" name="Google Shape;88;p1"/>
          <p:cNvCxnSpPr/>
          <p:nvPr/>
        </p:nvCxnSpPr>
        <p:spPr>
          <a:xfrm>
            <a:off x="1679171" y="3773979"/>
            <a:ext cx="5935287" cy="0"/>
          </a:xfrm>
          <a:prstGeom prst="straightConnector1">
            <a:avLst/>
          </a:prstGeom>
          <a:noFill/>
          <a:ln w="38100" cap="flat" cmpd="sng">
            <a:solidFill>
              <a:srgbClr val="00660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89" name="Google Shape;89;p1"/>
          <p:cNvSpPr txBox="1"/>
          <p:nvPr/>
        </p:nvSpPr>
        <p:spPr>
          <a:xfrm>
            <a:off x="1043246" y="3100646"/>
            <a:ext cx="7360922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AI 기반의 차세대 의료진단시스템 구축 연구</a:t>
            </a:r>
            <a:endParaRPr/>
          </a:p>
        </p:txBody>
      </p:sp>
      <p:sp>
        <p:nvSpPr>
          <p:cNvPr id="90" name="Google Shape;90;p1"/>
          <p:cNvSpPr txBox="1"/>
          <p:nvPr/>
        </p:nvSpPr>
        <p:spPr>
          <a:xfrm>
            <a:off x="3324397" y="4293425"/>
            <a:ext cx="231093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202208</a:t>
            </a:r>
            <a:r>
              <a:rPr lang="en-US" altLang="ko-KR" sz="14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23</a:t>
            </a:r>
            <a:endParaRPr dirty="0"/>
          </a:p>
        </p:txBody>
      </p:sp>
      <p:sp>
        <p:nvSpPr>
          <p:cNvPr id="91" name="Google Shape;91;p1"/>
          <p:cNvSpPr txBox="1"/>
          <p:nvPr/>
        </p:nvSpPr>
        <p:spPr>
          <a:xfrm>
            <a:off x="3880656" y="3924093"/>
            <a:ext cx="131479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정기 회의</a:t>
            </a:r>
            <a:endParaRPr/>
          </a:p>
        </p:txBody>
      </p:sp>
      <p:sp>
        <p:nvSpPr>
          <p:cNvPr id="92" name="Google Shape;92;p1"/>
          <p:cNvSpPr txBox="1"/>
          <p:nvPr/>
        </p:nvSpPr>
        <p:spPr>
          <a:xfrm>
            <a:off x="597129" y="361500"/>
            <a:ext cx="338466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2차년도 (2022.03-2023.02)</a:t>
            </a:r>
            <a:endParaRPr sz="14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8" name="Google Shape;238;p14"/>
          <p:cNvCxnSpPr/>
          <p:nvPr/>
        </p:nvCxnSpPr>
        <p:spPr>
          <a:xfrm>
            <a:off x="1454727" y="3882045"/>
            <a:ext cx="5935287" cy="0"/>
          </a:xfrm>
          <a:prstGeom prst="straightConnector1">
            <a:avLst/>
          </a:prstGeom>
          <a:noFill/>
          <a:ln w="38100" cap="flat" cmpd="sng">
            <a:solidFill>
              <a:srgbClr val="00660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39" name="Google Shape;239;p14"/>
          <p:cNvSpPr txBox="1"/>
          <p:nvPr/>
        </p:nvSpPr>
        <p:spPr>
          <a:xfrm>
            <a:off x="818802" y="3208712"/>
            <a:ext cx="7360922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현미경 시스템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그림 71">
            <a:extLst>
              <a:ext uri="{FF2B5EF4-FFF2-40B4-BE49-F238E27FC236}">
                <a16:creationId xmlns:a16="http://schemas.microsoft.com/office/drawing/2014/main" id="{A1F20A0A-68FF-43BF-B51D-C2532359F4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6260" y="5315079"/>
            <a:ext cx="1273817" cy="827516"/>
          </a:xfrm>
          <a:prstGeom prst="rect">
            <a:avLst/>
          </a:prstGeom>
        </p:spPr>
      </p:pic>
      <p:pic>
        <p:nvPicPr>
          <p:cNvPr id="75" name="그림 74">
            <a:extLst>
              <a:ext uri="{FF2B5EF4-FFF2-40B4-BE49-F238E27FC236}">
                <a16:creationId xmlns:a16="http://schemas.microsoft.com/office/drawing/2014/main" id="{91B6B5D0-D154-42D5-A34B-44051C82CF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7176" y="4261881"/>
            <a:ext cx="1030690" cy="1027638"/>
          </a:xfrm>
          <a:prstGeom prst="rect">
            <a:avLst/>
          </a:prstGeom>
        </p:spPr>
      </p:pic>
      <p:pic>
        <p:nvPicPr>
          <p:cNvPr id="76" name="그림 75">
            <a:extLst>
              <a:ext uri="{FF2B5EF4-FFF2-40B4-BE49-F238E27FC236}">
                <a16:creationId xmlns:a16="http://schemas.microsoft.com/office/drawing/2014/main" id="{63DA5A1A-22D6-400F-A00B-F9C8549625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98710" l="23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6514290">
            <a:off x="4545738" y="4800536"/>
            <a:ext cx="574488" cy="614107"/>
          </a:xfrm>
          <a:prstGeom prst="rect">
            <a:avLst/>
          </a:prstGeom>
        </p:spPr>
      </p:pic>
      <p:pic>
        <p:nvPicPr>
          <p:cNvPr id="78" name="그림 77">
            <a:extLst>
              <a:ext uri="{FF2B5EF4-FFF2-40B4-BE49-F238E27FC236}">
                <a16:creationId xmlns:a16="http://schemas.microsoft.com/office/drawing/2014/main" id="{167A2C07-7EB5-4C21-B95B-0DFA440769B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98710" l="23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7491726">
            <a:off x="5448553" y="5411764"/>
            <a:ext cx="616508" cy="659025"/>
          </a:xfrm>
          <a:prstGeom prst="rect">
            <a:avLst/>
          </a:prstGeom>
        </p:spPr>
      </p:pic>
      <p:cxnSp>
        <p:nvCxnSpPr>
          <p:cNvPr id="14" name="직선 연결선 13"/>
          <p:cNvCxnSpPr>
            <a:cxnSpLocks/>
          </p:cNvCxnSpPr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22085" y="91178"/>
            <a:ext cx="73609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+mj-ea"/>
                <a:ea typeface="+mj-ea"/>
              </a:rPr>
              <a:t>전체 프로세스</a:t>
            </a:r>
          </a:p>
        </p:txBody>
      </p:sp>
      <p:pic>
        <p:nvPicPr>
          <p:cNvPr id="2052" name="Picture 4" descr="doctor vector icon Stock Vector | Adobe Stock">
            <a:extLst>
              <a:ext uri="{FF2B5EF4-FFF2-40B4-BE49-F238E27FC236}">
                <a16:creationId xmlns:a16="http://schemas.microsoft.com/office/drawing/2014/main" id="{EE039C7B-FC06-4E25-A074-1BDC32BC8E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7185" y="769165"/>
            <a:ext cx="1449630" cy="1449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DA74817A-E015-4A7F-AB15-6E100083090F}"/>
              </a:ext>
            </a:extLst>
          </p:cNvPr>
          <p:cNvSpPr/>
          <p:nvPr/>
        </p:nvSpPr>
        <p:spPr>
          <a:xfrm>
            <a:off x="203608" y="3558310"/>
            <a:ext cx="1801361" cy="2600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Computer Process</a:t>
            </a:r>
            <a:endParaRPr lang="ko-KR" altLang="en-US" sz="1200" b="1" dirty="0"/>
          </a:p>
        </p:txBody>
      </p:sp>
      <p:sp>
        <p:nvSpPr>
          <p:cNvPr id="24" name="자유형: 도형 23">
            <a:extLst>
              <a:ext uri="{FF2B5EF4-FFF2-40B4-BE49-F238E27FC236}">
                <a16:creationId xmlns:a16="http://schemas.microsoft.com/office/drawing/2014/main" id="{2D0DE0E6-3EBE-4848-83C5-73E784181C90}"/>
              </a:ext>
            </a:extLst>
          </p:cNvPr>
          <p:cNvSpPr/>
          <p:nvPr/>
        </p:nvSpPr>
        <p:spPr>
          <a:xfrm>
            <a:off x="151002" y="2306972"/>
            <a:ext cx="8808440" cy="4437777"/>
          </a:xfrm>
          <a:custGeom>
            <a:avLst/>
            <a:gdLst>
              <a:gd name="connsiteX0" fmla="*/ 50334 w 8808440"/>
              <a:gd name="connsiteY0" fmla="*/ 1249960 h 4437777"/>
              <a:gd name="connsiteX1" fmla="*/ 3842158 w 8808440"/>
              <a:gd name="connsiteY1" fmla="*/ 1249960 h 4437777"/>
              <a:gd name="connsiteX2" fmla="*/ 3842158 w 8808440"/>
              <a:gd name="connsiteY2" fmla="*/ 0 h 4437777"/>
              <a:gd name="connsiteX3" fmla="*/ 5125673 w 8808440"/>
              <a:gd name="connsiteY3" fmla="*/ 0 h 4437777"/>
              <a:gd name="connsiteX4" fmla="*/ 5125673 w 8808440"/>
              <a:gd name="connsiteY4" fmla="*/ 1233182 h 4437777"/>
              <a:gd name="connsiteX5" fmla="*/ 8808440 w 8808440"/>
              <a:gd name="connsiteY5" fmla="*/ 1233182 h 4437777"/>
              <a:gd name="connsiteX6" fmla="*/ 8808440 w 8808440"/>
              <a:gd name="connsiteY6" fmla="*/ 4437777 h 4437777"/>
              <a:gd name="connsiteX7" fmla="*/ 0 w 8808440"/>
              <a:gd name="connsiteY7" fmla="*/ 4437777 h 4437777"/>
              <a:gd name="connsiteX8" fmla="*/ 50334 w 8808440"/>
              <a:gd name="connsiteY8" fmla="*/ 1249960 h 4437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08440" h="4437777">
                <a:moveTo>
                  <a:pt x="50334" y="1249960"/>
                </a:moveTo>
                <a:lnTo>
                  <a:pt x="3842158" y="1249960"/>
                </a:lnTo>
                <a:lnTo>
                  <a:pt x="3842158" y="0"/>
                </a:lnTo>
                <a:lnTo>
                  <a:pt x="5125673" y="0"/>
                </a:lnTo>
                <a:lnTo>
                  <a:pt x="5125673" y="1233182"/>
                </a:lnTo>
                <a:lnTo>
                  <a:pt x="8808440" y="1233182"/>
                </a:lnTo>
                <a:lnTo>
                  <a:pt x="8808440" y="4437777"/>
                </a:lnTo>
                <a:lnTo>
                  <a:pt x="0" y="4437777"/>
                </a:lnTo>
                <a:lnTo>
                  <a:pt x="50334" y="1249960"/>
                </a:lnTo>
                <a:close/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99220C54-9053-46F1-9BB9-01C917B8A1ED}"/>
              </a:ext>
            </a:extLst>
          </p:cNvPr>
          <p:cNvSpPr/>
          <p:nvPr/>
        </p:nvSpPr>
        <p:spPr>
          <a:xfrm>
            <a:off x="203608" y="743999"/>
            <a:ext cx="1801361" cy="260058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Human Process</a:t>
            </a:r>
            <a:endParaRPr lang="ko-KR" altLang="en-US" sz="1200" b="1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BE1BE76-995E-419D-8855-EBA2C48B6BC8}"/>
              </a:ext>
            </a:extLst>
          </p:cNvPr>
          <p:cNvSpPr/>
          <p:nvPr/>
        </p:nvSpPr>
        <p:spPr>
          <a:xfrm>
            <a:off x="203608" y="732989"/>
            <a:ext cx="5259897" cy="274580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59D05A21-B1C1-4F86-8327-6D4045DE4E0C}"/>
              </a:ext>
            </a:extLst>
          </p:cNvPr>
          <p:cNvCxnSpPr/>
          <p:nvPr/>
        </p:nvCxnSpPr>
        <p:spPr>
          <a:xfrm>
            <a:off x="5050172" y="1308683"/>
            <a:ext cx="124996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24DB3C62-56F7-4777-8E0E-9868DAF90D11}"/>
              </a:ext>
            </a:extLst>
          </p:cNvPr>
          <p:cNvSpPr txBox="1"/>
          <p:nvPr/>
        </p:nvSpPr>
        <p:spPr>
          <a:xfrm>
            <a:off x="5157699" y="987596"/>
            <a:ext cx="1034906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확인 및 검토</a:t>
            </a:r>
          </a:p>
        </p:txBody>
      </p:sp>
      <p:pic>
        <p:nvPicPr>
          <p:cNvPr id="2056" name="Picture 8" descr="데스크 모니터... 성미시리얼 : 네이버 블로그">
            <a:extLst>
              <a:ext uri="{FF2B5EF4-FFF2-40B4-BE49-F238E27FC236}">
                <a16:creationId xmlns:a16="http://schemas.microsoft.com/office/drawing/2014/main" id="{974FDFF6-67E4-4791-BD03-0A3E8877E0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7994" y="836940"/>
            <a:ext cx="2390775" cy="191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32E55060-E02B-4B7D-B7FD-5BFA7269C81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7625234" y="1671402"/>
            <a:ext cx="496065" cy="362881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EC598570-365D-4EAD-B0FA-E292128CEDF7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6465" y="1671402"/>
            <a:ext cx="496067" cy="362882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2C852F03-95E7-48CE-8C5A-2B0E85445C01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8307" y="1671402"/>
            <a:ext cx="496067" cy="362882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C6AEAEFA-DABE-460B-9341-EB674BFB3CC3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8156573" y="1671402"/>
            <a:ext cx="496065" cy="362881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86E5A868-6BF7-434A-9A4C-136813C12602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6394" y="1143251"/>
            <a:ext cx="496066" cy="36288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AE3AE56D-85AD-4100-8C12-B4F9192F29EE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5774" y="1142697"/>
            <a:ext cx="496823" cy="36343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5B329D4C-A985-41AB-B872-18C6C5792AC3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0809" y="1134876"/>
            <a:ext cx="501724" cy="36702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041F7BA7-BE02-41AB-AD9E-BFD4158DC56C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8308" y="1141119"/>
            <a:ext cx="496067" cy="362882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4CFF39A2-4ECE-4C6A-A077-D1027FD34126}"/>
              </a:ext>
            </a:extLst>
          </p:cNvPr>
          <p:cNvCxnSpPr>
            <a:cxnSpLocks/>
          </p:cNvCxnSpPr>
          <p:nvPr/>
        </p:nvCxnSpPr>
        <p:spPr>
          <a:xfrm flipV="1">
            <a:off x="8404427" y="2506980"/>
            <a:ext cx="0" cy="126847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F69FBA3D-CD5C-4356-AFCE-46C643A335FB}"/>
              </a:ext>
            </a:extLst>
          </p:cNvPr>
          <p:cNvSpPr txBox="1"/>
          <p:nvPr/>
        </p:nvSpPr>
        <p:spPr>
          <a:xfrm>
            <a:off x="5764459" y="2958617"/>
            <a:ext cx="2548961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dirty="0" err="1"/>
              <a:t>대표이미지</a:t>
            </a:r>
            <a:r>
              <a:rPr lang="en-US" altLang="ko-KR" sz="1200" dirty="0"/>
              <a:t>&amp;</a:t>
            </a:r>
            <a:r>
              <a:rPr lang="ko-KR" altLang="en-US" sz="1200" dirty="0"/>
              <a:t>마스크</a:t>
            </a:r>
            <a:r>
              <a:rPr lang="en-US" altLang="ko-KR" sz="1200" dirty="0"/>
              <a:t>(</a:t>
            </a:r>
            <a:r>
              <a:rPr lang="ko-KR" altLang="en-US" sz="1200" dirty="0"/>
              <a:t>환자분류</a:t>
            </a:r>
            <a:r>
              <a:rPr lang="en-US" altLang="ko-KR" sz="1200" dirty="0"/>
              <a:t>, </a:t>
            </a:r>
            <a:r>
              <a:rPr lang="ko-KR" altLang="en-US" sz="1200" dirty="0"/>
              <a:t>설명</a:t>
            </a:r>
            <a:r>
              <a:rPr lang="en-US" altLang="ko-KR" sz="1200" dirty="0"/>
              <a:t>)</a:t>
            </a:r>
            <a:endParaRPr lang="ko-KR" altLang="en-US" sz="1200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44B3DA68-9D40-4B4E-9145-CCAF09276A23}"/>
              </a:ext>
            </a:extLst>
          </p:cNvPr>
          <p:cNvSpPr txBox="1"/>
          <p:nvPr/>
        </p:nvSpPr>
        <p:spPr>
          <a:xfrm>
            <a:off x="2498484" y="1770668"/>
            <a:ext cx="983506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바코드 스캔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93E0A5AD-E467-4D80-8ED8-2AB5F9CF424B}"/>
              </a:ext>
            </a:extLst>
          </p:cNvPr>
          <p:cNvCxnSpPr>
            <a:cxnSpLocks/>
          </p:cNvCxnSpPr>
          <p:nvPr/>
        </p:nvCxnSpPr>
        <p:spPr>
          <a:xfrm>
            <a:off x="2995425" y="3362325"/>
            <a:ext cx="0" cy="45604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80F7CEEA-1BAA-44A2-BEC0-26C3D942EEB0}"/>
              </a:ext>
            </a:extLst>
          </p:cNvPr>
          <p:cNvSpPr txBox="1"/>
          <p:nvPr/>
        </p:nvSpPr>
        <p:spPr>
          <a:xfrm>
            <a:off x="609451" y="1770668"/>
            <a:ext cx="1150196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/>
              <a:t>슬라이드 </a:t>
            </a:r>
            <a:r>
              <a:rPr lang="ko-KR" altLang="en-US" sz="1200" dirty="0"/>
              <a:t>촬영</a:t>
            </a:r>
          </a:p>
        </p:txBody>
      </p: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BA331731-23C4-49C2-9E56-40F39C4C4758}"/>
              </a:ext>
            </a:extLst>
          </p:cNvPr>
          <p:cNvCxnSpPr>
            <a:cxnSpLocks/>
          </p:cNvCxnSpPr>
          <p:nvPr/>
        </p:nvCxnSpPr>
        <p:spPr>
          <a:xfrm>
            <a:off x="1175128" y="1317407"/>
            <a:ext cx="2809281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58744219-9531-43F6-963E-B2B9D918D7FB}"/>
              </a:ext>
            </a:extLst>
          </p:cNvPr>
          <p:cNvCxnSpPr>
            <a:cxnSpLocks/>
          </p:cNvCxnSpPr>
          <p:nvPr/>
        </p:nvCxnSpPr>
        <p:spPr>
          <a:xfrm flipV="1">
            <a:off x="1175128" y="1324414"/>
            <a:ext cx="0" cy="446255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85A7F2AF-36AA-4808-A20B-48699F9F0B25}"/>
              </a:ext>
            </a:extLst>
          </p:cNvPr>
          <p:cNvSpPr txBox="1"/>
          <p:nvPr/>
        </p:nvSpPr>
        <p:spPr>
          <a:xfrm>
            <a:off x="2501947" y="990876"/>
            <a:ext cx="983506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전문가 판단</a:t>
            </a:r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D2867C84-D7F6-423C-8B7A-9F99F52713BC}"/>
              </a:ext>
            </a:extLst>
          </p:cNvPr>
          <p:cNvCxnSpPr>
            <a:cxnSpLocks/>
          </p:cNvCxnSpPr>
          <p:nvPr/>
        </p:nvCxnSpPr>
        <p:spPr>
          <a:xfrm flipH="1">
            <a:off x="3506298" y="1924781"/>
            <a:ext cx="478111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07D8B9E7-46AE-44EF-8514-A6D373B6B0A0}"/>
              </a:ext>
            </a:extLst>
          </p:cNvPr>
          <p:cNvCxnSpPr>
            <a:cxnSpLocks/>
          </p:cNvCxnSpPr>
          <p:nvPr/>
        </p:nvCxnSpPr>
        <p:spPr>
          <a:xfrm flipH="1">
            <a:off x="1913649" y="1924781"/>
            <a:ext cx="478111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0" name="연결선: 꺾임 79">
            <a:extLst>
              <a:ext uri="{FF2B5EF4-FFF2-40B4-BE49-F238E27FC236}">
                <a16:creationId xmlns:a16="http://schemas.microsoft.com/office/drawing/2014/main" id="{E6CEC140-D7F5-4C4D-99D8-F2D8EC85A5A3}"/>
              </a:ext>
            </a:extLst>
          </p:cNvPr>
          <p:cNvCxnSpPr>
            <a:cxnSpLocks/>
            <a:stCxn id="73" idx="1"/>
            <a:endCxn id="97" idx="1"/>
          </p:cNvCxnSpPr>
          <p:nvPr/>
        </p:nvCxnSpPr>
        <p:spPr>
          <a:xfrm rot="10800000" flipH="1" flipV="1">
            <a:off x="609451" y="1909168"/>
            <a:ext cx="47244" cy="2635270"/>
          </a:xfrm>
          <a:prstGeom prst="bentConnector3">
            <a:avLst>
              <a:gd name="adj1" fmla="val -1087601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62" name="Picture 14" descr="폴더 아이콘">
            <a:extLst>
              <a:ext uri="{FF2B5EF4-FFF2-40B4-BE49-F238E27FC236}">
                <a16:creationId xmlns:a16="http://schemas.microsoft.com/office/drawing/2014/main" id="{FAD50D5B-A89E-4BF6-9423-1416FDEF9E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7872" y="4070164"/>
            <a:ext cx="1264729" cy="948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4" name="TextBox 93">
            <a:extLst>
              <a:ext uri="{FF2B5EF4-FFF2-40B4-BE49-F238E27FC236}">
                <a16:creationId xmlns:a16="http://schemas.microsoft.com/office/drawing/2014/main" id="{0799E0CF-DEF5-4615-967F-A2ECB86CA1C8}"/>
              </a:ext>
            </a:extLst>
          </p:cNvPr>
          <p:cNvSpPr txBox="1"/>
          <p:nvPr/>
        </p:nvSpPr>
        <p:spPr>
          <a:xfrm>
            <a:off x="2590848" y="3874009"/>
            <a:ext cx="821987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폴더생성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C9F61A32-468A-4F7C-8795-BE2F625A252C}"/>
              </a:ext>
            </a:extLst>
          </p:cNvPr>
          <p:cNvSpPr txBox="1"/>
          <p:nvPr/>
        </p:nvSpPr>
        <p:spPr>
          <a:xfrm>
            <a:off x="2537574" y="4365564"/>
            <a:ext cx="94441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/>
              <a:t>2021S 1234567</a:t>
            </a:r>
            <a:endParaRPr lang="ko-KR" altLang="en-US" sz="900" dirty="0"/>
          </a:p>
        </p:txBody>
      </p:sp>
      <p:pic>
        <p:nvPicPr>
          <p:cNvPr id="97" name="Picture 14" descr="폴더 아이콘">
            <a:extLst>
              <a:ext uri="{FF2B5EF4-FFF2-40B4-BE49-F238E27FC236}">
                <a16:creationId xmlns:a16="http://schemas.microsoft.com/office/drawing/2014/main" id="{275A5D33-D3B1-47FA-9AAC-395EF49739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695" y="4070164"/>
            <a:ext cx="1264729" cy="948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TextBox 97">
            <a:extLst>
              <a:ext uri="{FF2B5EF4-FFF2-40B4-BE49-F238E27FC236}">
                <a16:creationId xmlns:a16="http://schemas.microsoft.com/office/drawing/2014/main" id="{F82A4212-E5DB-4A1B-BFE8-C9D7FF0AB5FC}"/>
              </a:ext>
            </a:extLst>
          </p:cNvPr>
          <p:cNvSpPr txBox="1"/>
          <p:nvPr/>
        </p:nvSpPr>
        <p:spPr>
          <a:xfrm>
            <a:off x="836397" y="4365564"/>
            <a:ext cx="94441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/>
              <a:t>2021S 1234567</a:t>
            </a:r>
            <a:endParaRPr lang="ko-KR" altLang="en-US" sz="900" dirty="0"/>
          </a:p>
        </p:txBody>
      </p: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8494B3F9-CE71-42F8-9E81-23D434027EAE}"/>
              </a:ext>
            </a:extLst>
          </p:cNvPr>
          <p:cNvCxnSpPr>
            <a:cxnSpLocks/>
          </p:cNvCxnSpPr>
          <p:nvPr/>
        </p:nvCxnSpPr>
        <p:spPr>
          <a:xfrm flipH="1">
            <a:off x="1805086" y="4544438"/>
            <a:ext cx="586674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4" name="TextBox 103">
            <a:extLst>
              <a:ext uri="{FF2B5EF4-FFF2-40B4-BE49-F238E27FC236}">
                <a16:creationId xmlns:a16="http://schemas.microsoft.com/office/drawing/2014/main" id="{5546401D-DA8B-45CB-A024-727BB5F914A0}"/>
              </a:ext>
            </a:extLst>
          </p:cNvPr>
          <p:cNvSpPr txBox="1"/>
          <p:nvPr/>
        </p:nvSpPr>
        <p:spPr>
          <a:xfrm>
            <a:off x="609449" y="3874009"/>
            <a:ext cx="1322610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/>
              <a:t>촬영 이미지 저장</a:t>
            </a:r>
            <a:endParaRPr lang="ko-KR" altLang="en-US" sz="1200" dirty="0"/>
          </a:p>
        </p:txBody>
      </p:sp>
      <p:pic>
        <p:nvPicPr>
          <p:cNvPr id="112" name="Picture 14" descr="폴더 아이콘">
            <a:extLst>
              <a:ext uri="{FF2B5EF4-FFF2-40B4-BE49-F238E27FC236}">
                <a16:creationId xmlns:a16="http://schemas.microsoft.com/office/drawing/2014/main" id="{EE454348-E07D-4AE9-A85F-D7A59C0154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3609" y="5376621"/>
            <a:ext cx="1264729" cy="948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3" name="TextBox 112">
            <a:extLst>
              <a:ext uri="{FF2B5EF4-FFF2-40B4-BE49-F238E27FC236}">
                <a16:creationId xmlns:a16="http://schemas.microsoft.com/office/drawing/2014/main" id="{41DCE0BB-BD20-4EA6-9FDB-71F8E7133A64}"/>
              </a:ext>
            </a:extLst>
          </p:cNvPr>
          <p:cNvSpPr txBox="1"/>
          <p:nvPr/>
        </p:nvSpPr>
        <p:spPr>
          <a:xfrm>
            <a:off x="2553311" y="5672021"/>
            <a:ext cx="94441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/>
              <a:t>2021S 1234567</a:t>
            </a:r>
            <a:endParaRPr lang="ko-KR" altLang="en-US" sz="900" dirty="0"/>
          </a:p>
        </p:txBody>
      </p: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D959C83D-00C1-4EAD-A20D-021E07281A85}"/>
              </a:ext>
            </a:extLst>
          </p:cNvPr>
          <p:cNvCxnSpPr>
            <a:cxnSpLocks/>
          </p:cNvCxnSpPr>
          <p:nvPr/>
        </p:nvCxnSpPr>
        <p:spPr>
          <a:xfrm flipV="1">
            <a:off x="1262306" y="4934876"/>
            <a:ext cx="0" cy="54279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7C217D3C-4CF5-4D5D-BA84-962A818A26B3}"/>
              </a:ext>
            </a:extLst>
          </p:cNvPr>
          <p:cNvCxnSpPr>
            <a:cxnSpLocks/>
          </p:cNvCxnSpPr>
          <p:nvPr/>
        </p:nvCxnSpPr>
        <p:spPr>
          <a:xfrm>
            <a:off x="1757209" y="4973298"/>
            <a:ext cx="634551" cy="90786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6" name="TextBox 125">
            <a:extLst>
              <a:ext uri="{FF2B5EF4-FFF2-40B4-BE49-F238E27FC236}">
                <a16:creationId xmlns:a16="http://schemas.microsoft.com/office/drawing/2014/main" id="{F4A0B2A5-8691-4AA2-8D60-C95352FCBAEF}"/>
              </a:ext>
            </a:extLst>
          </p:cNvPr>
          <p:cNvSpPr txBox="1"/>
          <p:nvPr/>
        </p:nvSpPr>
        <p:spPr>
          <a:xfrm>
            <a:off x="471265" y="6114001"/>
            <a:ext cx="1460794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File Watcher</a:t>
            </a:r>
            <a:r>
              <a:rPr lang="ko-KR" altLang="en-US" sz="1200" dirty="0"/>
              <a:t> 실시간 </a:t>
            </a:r>
            <a:r>
              <a:rPr lang="en-US" altLang="ko-KR" sz="1200" b="1" dirty="0">
                <a:solidFill>
                  <a:srgbClr val="FF0000"/>
                </a:solidFill>
              </a:rPr>
              <a:t>Noise Filtering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E9B12FA7-6574-4847-A814-48CF0D854166}"/>
              </a:ext>
            </a:extLst>
          </p:cNvPr>
          <p:cNvSpPr txBox="1"/>
          <p:nvPr/>
        </p:nvSpPr>
        <p:spPr>
          <a:xfrm>
            <a:off x="4277525" y="6191227"/>
            <a:ext cx="1322608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F0000"/>
                </a:solidFill>
              </a:rPr>
              <a:t>대표 이미지 선정</a:t>
            </a:r>
            <a:endParaRPr lang="en-US" altLang="ko-KR" sz="1200" b="1" dirty="0">
              <a:solidFill>
                <a:srgbClr val="FF0000"/>
              </a:solidFill>
            </a:endParaRPr>
          </a:p>
        </p:txBody>
      </p:sp>
      <p:cxnSp>
        <p:nvCxnSpPr>
          <p:cNvPr id="129" name="직선 화살표 연결선 128">
            <a:extLst>
              <a:ext uri="{FF2B5EF4-FFF2-40B4-BE49-F238E27FC236}">
                <a16:creationId xmlns:a16="http://schemas.microsoft.com/office/drawing/2014/main" id="{72DDCEC0-3EBD-47CE-A372-0F041036166D}"/>
              </a:ext>
            </a:extLst>
          </p:cNvPr>
          <p:cNvCxnSpPr>
            <a:cxnSpLocks/>
          </p:cNvCxnSpPr>
          <p:nvPr/>
        </p:nvCxnSpPr>
        <p:spPr>
          <a:xfrm>
            <a:off x="3506298" y="5881162"/>
            <a:ext cx="598294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09C6C72F-3C92-4F48-B585-7860AE7CF48C}"/>
              </a:ext>
            </a:extLst>
          </p:cNvPr>
          <p:cNvCxnSpPr>
            <a:cxnSpLocks/>
          </p:cNvCxnSpPr>
          <p:nvPr/>
        </p:nvCxnSpPr>
        <p:spPr>
          <a:xfrm>
            <a:off x="6192605" y="4297745"/>
            <a:ext cx="103687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068" name="Picture 20" descr="딥 러닝 소프트웨어 개발 키트">
            <a:extLst>
              <a:ext uri="{FF2B5EF4-FFF2-40B4-BE49-F238E27FC236}">
                <a16:creationId xmlns:a16="http://schemas.microsoft.com/office/drawing/2014/main" id="{45DFC647-6F6D-43B9-936D-CB64A76CB5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 cstate="print">
            <a:biLevel thresh="75000"/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27592" b="89465" l="25754" r="73618">
                        <a14:foregroundMark x1="27261" y1="33278" x2="27261" y2="33278"/>
                        <a14:foregroundMark x1="26508" y1="44314" x2="26508" y2="44314"/>
                        <a14:foregroundMark x1="33543" y1="30100" x2="33543" y2="30100"/>
                        <a14:foregroundMark x1="27889" y1="27759" x2="27889" y2="27759"/>
                        <a14:foregroundMark x1="26759" y1="83779" x2="26759" y2="83779"/>
                        <a14:foregroundMark x1="30528" y1="89465" x2="30528" y2="89465"/>
                        <a14:foregroundMark x1="26005" y1="70736" x2="26005" y2="70736"/>
                        <a14:foregroundMark x1="70729" y1="62542" x2="70729" y2="62542"/>
                        <a14:foregroundMark x1="72487" y1="47659" x2="72487" y2="47659"/>
                        <a14:foregroundMark x1="73618" y1="70234" x2="73241" y2="70234"/>
                        <a14:foregroundMark x1="72990" y1="58361" x2="72990" y2="58361"/>
                        <a14:foregroundMark x1="73367" y1="45652" x2="73367" y2="4565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377" t="24800" r="25381" b="9250"/>
          <a:stretch/>
        </p:blipFill>
        <p:spPr bwMode="auto">
          <a:xfrm>
            <a:off x="7324021" y="3668919"/>
            <a:ext cx="1300143" cy="1282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5" name="TextBox 134">
            <a:extLst>
              <a:ext uri="{FF2B5EF4-FFF2-40B4-BE49-F238E27FC236}">
                <a16:creationId xmlns:a16="http://schemas.microsoft.com/office/drawing/2014/main" id="{15E5D4F1-7434-435C-A247-1FBAD932DCD6}"/>
              </a:ext>
            </a:extLst>
          </p:cNvPr>
          <p:cNvSpPr txBox="1"/>
          <p:nvPr/>
        </p:nvSpPr>
        <p:spPr>
          <a:xfrm>
            <a:off x="5639842" y="3664375"/>
            <a:ext cx="1628122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F0000"/>
                </a:solidFill>
              </a:rPr>
              <a:t>딥러닝</a:t>
            </a:r>
            <a:r>
              <a:rPr lang="ko-KR" altLang="en-US" sz="1200" b="1" dirty="0">
                <a:solidFill>
                  <a:srgbClr val="FF0000"/>
                </a:solidFill>
              </a:rPr>
              <a:t> </a:t>
            </a:r>
            <a:r>
              <a:rPr lang="en-US" altLang="ko-KR" sz="1200" b="1">
                <a:solidFill>
                  <a:srgbClr val="FF0000"/>
                </a:solidFill>
              </a:rPr>
              <a:t>Segmentation</a:t>
            </a:r>
            <a:r>
              <a:rPr lang="ko-KR" altLang="en-US" sz="1200"/>
              <a:t>모델 </a:t>
            </a:r>
            <a:r>
              <a:rPr lang="ko-KR" altLang="en-US" sz="1200" dirty="0"/>
              <a:t>추론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20CBD297-B5DF-4983-8E1A-3C2F99472E27}"/>
              </a:ext>
            </a:extLst>
          </p:cNvPr>
          <p:cNvSpPr txBox="1"/>
          <p:nvPr/>
        </p:nvSpPr>
        <p:spPr>
          <a:xfrm>
            <a:off x="7176883" y="906103"/>
            <a:ext cx="94441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/>
              <a:t>2021S 1234567</a:t>
            </a:r>
            <a:endParaRPr lang="ko-KR" altLang="en-US" sz="900" dirty="0"/>
          </a:p>
        </p:txBody>
      </p:sp>
      <p:pic>
        <p:nvPicPr>
          <p:cNvPr id="2070" name="Picture 22" descr="On the Interpretability of Artificial Intelligence in Radiology: Challenges  and Opportunities | Radiology: Artificial Intelligence">
            <a:extLst>
              <a:ext uri="{FF2B5EF4-FFF2-40B4-BE49-F238E27FC236}">
                <a16:creationId xmlns:a16="http://schemas.microsoft.com/office/drawing/2014/main" id="{D548CFF9-B843-4D5C-86DE-1759CE61ED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161" t="11544"/>
          <a:stretch/>
        </p:blipFill>
        <p:spPr bwMode="auto">
          <a:xfrm>
            <a:off x="7849112" y="5672021"/>
            <a:ext cx="802121" cy="838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217D32C0-01C6-491B-A47E-2D0877CE04F0}"/>
              </a:ext>
            </a:extLst>
          </p:cNvPr>
          <p:cNvCxnSpPr>
            <a:cxnSpLocks/>
          </p:cNvCxnSpPr>
          <p:nvPr/>
        </p:nvCxnSpPr>
        <p:spPr>
          <a:xfrm flipV="1">
            <a:off x="8404427" y="4805749"/>
            <a:ext cx="0" cy="82641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TextBox 142">
            <a:extLst>
              <a:ext uri="{FF2B5EF4-FFF2-40B4-BE49-F238E27FC236}">
                <a16:creationId xmlns:a16="http://schemas.microsoft.com/office/drawing/2014/main" id="{626602EC-E1AA-4036-984E-FD66DE54E85D}"/>
              </a:ext>
            </a:extLst>
          </p:cNvPr>
          <p:cNvSpPr txBox="1"/>
          <p:nvPr/>
        </p:nvSpPr>
        <p:spPr>
          <a:xfrm>
            <a:off x="6329519" y="4981601"/>
            <a:ext cx="1989003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rgbClr val="FF0000"/>
                </a:solidFill>
              </a:rPr>
              <a:t>Weakly-</a:t>
            </a:r>
            <a:r>
              <a:rPr lang="en-US" altLang="ko-KR" sz="1200" b="1" dirty="0" err="1">
                <a:solidFill>
                  <a:srgbClr val="FF0000"/>
                </a:solidFill>
              </a:rPr>
              <a:t>Superviesd</a:t>
            </a:r>
            <a:r>
              <a:rPr lang="en-US" altLang="ko-KR" sz="1200" b="1" dirty="0">
                <a:solidFill>
                  <a:srgbClr val="FF0000"/>
                </a:solidFill>
              </a:rPr>
              <a:t> Learning</a:t>
            </a:r>
            <a:r>
              <a:rPr lang="en-US" altLang="ko-KR" sz="1200" dirty="0">
                <a:solidFill>
                  <a:srgbClr val="FF0000"/>
                </a:solidFill>
              </a:rPr>
              <a:t> </a:t>
            </a:r>
          </a:p>
          <a:p>
            <a:pPr algn="ctr"/>
            <a:r>
              <a:rPr lang="ko-KR" altLang="en-US" sz="1200" dirty="0"/>
              <a:t>통한 학습데이터 </a:t>
            </a:r>
            <a:r>
              <a:rPr lang="en-US" altLang="ko-KR" sz="1200" dirty="0"/>
              <a:t>Annotation </a:t>
            </a:r>
            <a:r>
              <a:rPr lang="ko-KR" altLang="en-US" sz="1200" dirty="0"/>
              <a:t>부담 감소</a:t>
            </a:r>
          </a:p>
        </p:txBody>
      </p:sp>
      <p:pic>
        <p:nvPicPr>
          <p:cNvPr id="70" name="그림 69">
            <a:extLst>
              <a:ext uri="{FF2B5EF4-FFF2-40B4-BE49-F238E27FC236}">
                <a16:creationId xmlns:a16="http://schemas.microsoft.com/office/drawing/2014/main" id="{EA2BFCD0-390C-41BF-B4A0-09E5FC83BC62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3987371" y="2346544"/>
            <a:ext cx="1212845" cy="1104723"/>
          </a:xfrm>
          <a:prstGeom prst="rect">
            <a:avLst/>
          </a:prstGeom>
        </p:spPr>
      </p:pic>
      <p:grpSp>
        <p:nvGrpSpPr>
          <p:cNvPr id="90" name="그룹 89">
            <a:extLst>
              <a:ext uri="{FF2B5EF4-FFF2-40B4-BE49-F238E27FC236}">
                <a16:creationId xmlns:a16="http://schemas.microsoft.com/office/drawing/2014/main" id="{336CA30E-F19C-427B-B9E9-1A9903AD6CF9}"/>
              </a:ext>
            </a:extLst>
          </p:cNvPr>
          <p:cNvGrpSpPr/>
          <p:nvPr/>
        </p:nvGrpSpPr>
        <p:grpSpPr>
          <a:xfrm>
            <a:off x="582939" y="4582778"/>
            <a:ext cx="605668" cy="605668"/>
            <a:chOff x="688800" y="4303090"/>
            <a:chExt cx="840400" cy="840400"/>
          </a:xfrm>
        </p:grpSpPr>
        <p:sp>
          <p:nvSpPr>
            <p:cNvPr id="91" name="타원 90">
              <a:extLst>
                <a:ext uri="{FF2B5EF4-FFF2-40B4-BE49-F238E27FC236}">
                  <a16:creationId xmlns:a16="http://schemas.microsoft.com/office/drawing/2014/main" id="{BBB79150-C090-485F-8BA7-3969F9871CE8}"/>
                </a:ext>
              </a:extLst>
            </p:cNvPr>
            <p:cNvSpPr/>
            <p:nvPr/>
          </p:nvSpPr>
          <p:spPr>
            <a:xfrm>
              <a:off x="688800" y="4303090"/>
              <a:ext cx="840400" cy="8404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2" name="그림 91">
              <a:extLst>
                <a:ext uri="{FF2B5EF4-FFF2-40B4-BE49-F238E27FC236}">
                  <a16:creationId xmlns:a16="http://schemas.microsoft.com/office/drawing/2014/main" id="{DF45981C-D4CA-4F33-B9D6-433A8C50DF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6769" y="4491745"/>
              <a:ext cx="409972" cy="299902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93" name="그림 92">
              <a:extLst>
                <a:ext uri="{FF2B5EF4-FFF2-40B4-BE49-F238E27FC236}">
                  <a16:creationId xmlns:a16="http://schemas.microsoft.com/office/drawing/2014/main" id="{5FE56D54-3D5C-4D6D-B1D4-04A75F9069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 cstate="print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6761" y="4544600"/>
              <a:ext cx="410597" cy="300359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95" name="그림 94">
              <a:extLst>
                <a:ext uri="{FF2B5EF4-FFF2-40B4-BE49-F238E27FC236}">
                  <a16:creationId xmlns:a16="http://schemas.microsoft.com/office/drawing/2014/main" id="{41E8C9ED-FD7C-4DC1-9644-AC85CF135C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 cstate="print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2211" y="4594132"/>
              <a:ext cx="414648" cy="303323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96" name="그림 95">
              <a:extLst>
                <a:ext uri="{FF2B5EF4-FFF2-40B4-BE49-F238E27FC236}">
                  <a16:creationId xmlns:a16="http://schemas.microsoft.com/office/drawing/2014/main" id="{8DEAA692-AA30-4A53-BE92-928923816F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1643" y="4647132"/>
              <a:ext cx="409973" cy="299903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99" name="아래쪽 화살표 53">
              <a:extLst>
                <a:ext uri="{FF2B5EF4-FFF2-40B4-BE49-F238E27FC236}">
                  <a16:creationId xmlns:a16="http://schemas.microsoft.com/office/drawing/2014/main" id="{58163584-D042-494C-AC3F-4F9A22D6A2CE}"/>
                </a:ext>
              </a:extLst>
            </p:cNvPr>
            <p:cNvSpPr/>
            <p:nvPr/>
          </p:nvSpPr>
          <p:spPr>
            <a:xfrm rot="13561026">
              <a:off x="815583" y="4781560"/>
              <a:ext cx="118511" cy="257826"/>
            </a:xfrm>
            <a:prstGeom prst="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0" name="그룹 99">
            <a:extLst>
              <a:ext uri="{FF2B5EF4-FFF2-40B4-BE49-F238E27FC236}">
                <a16:creationId xmlns:a16="http://schemas.microsoft.com/office/drawing/2014/main" id="{7A382087-D756-4C76-8A67-1E4615A33D3B}"/>
              </a:ext>
            </a:extLst>
          </p:cNvPr>
          <p:cNvGrpSpPr/>
          <p:nvPr/>
        </p:nvGrpSpPr>
        <p:grpSpPr>
          <a:xfrm>
            <a:off x="2367819" y="5956237"/>
            <a:ext cx="613952" cy="613952"/>
            <a:chOff x="2776556" y="5314145"/>
            <a:chExt cx="840400" cy="840400"/>
          </a:xfrm>
        </p:grpSpPr>
        <p:sp>
          <p:nvSpPr>
            <p:cNvPr id="102" name="타원 101">
              <a:extLst>
                <a:ext uri="{FF2B5EF4-FFF2-40B4-BE49-F238E27FC236}">
                  <a16:creationId xmlns:a16="http://schemas.microsoft.com/office/drawing/2014/main" id="{3B031F7F-D707-4619-808B-5D49CA0D8AA4}"/>
                </a:ext>
              </a:extLst>
            </p:cNvPr>
            <p:cNvSpPr/>
            <p:nvPr/>
          </p:nvSpPr>
          <p:spPr>
            <a:xfrm>
              <a:off x="2776556" y="5314145"/>
              <a:ext cx="840400" cy="8404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3" name="그림 102">
              <a:extLst>
                <a:ext uri="{FF2B5EF4-FFF2-40B4-BE49-F238E27FC236}">
                  <a16:creationId xmlns:a16="http://schemas.microsoft.com/office/drawing/2014/main" id="{9F8EE55E-DDF8-4ED9-9483-62D74E699A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04525" y="5502800"/>
              <a:ext cx="409972" cy="299902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07" name="그림 106">
              <a:extLst>
                <a:ext uri="{FF2B5EF4-FFF2-40B4-BE49-F238E27FC236}">
                  <a16:creationId xmlns:a16="http://schemas.microsoft.com/office/drawing/2014/main" id="{EF825CEA-E287-4289-97C0-1B7434189E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96270" y="5576735"/>
              <a:ext cx="409973" cy="299903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08" name="그림 107">
              <a:extLst>
                <a:ext uri="{FF2B5EF4-FFF2-40B4-BE49-F238E27FC236}">
                  <a16:creationId xmlns:a16="http://schemas.microsoft.com/office/drawing/2014/main" id="{4DD6E67F-098F-4A8C-8C48-3A2EEB360B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89967" y="5671752"/>
              <a:ext cx="409973" cy="299903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pic>
        <p:nvPicPr>
          <p:cNvPr id="111" name="그림 110">
            <a:extLst>
              <a:ext uri="{FF2B5EF4-FFF2-40B4-BE49-F238E27FC236}">
                <a16:creationId xmlns:a16="http://schemas.microsoft.com/office/drawing/2014/main" id="{D25F6F65-1856-4030-909F-2BA60B5B65A1}"/>
              </a:ext>
            </a:extLst>
          </p:cNvPr>
          <p:cNvPicPr>
            <a:picLocks noChangeAspect="1"/>
          </p:cNvPicPr>
          <p:nvPr/>
        </p:nvPicPr>
        <p:blipFill rotWithShape="1">
          <a:blip r:embed="rId28"/>
          <a:srcRect l="18306" b="19829"/>
          <a:stretch/>
        </p:blipFill>
        <p:spPr>
          <a:xfrm>
            <a:off x="932313" y="5540593"/>
            <a:ext cx="654615" cy="536383"/>
          </a:xfrm>
          <a:prstGeom prst="rect">
            <a:avLst/>
          </a:prstGeom>
        </p:spPr>
      </p:pic>
      <p:pic>
        <p:nvPicPr>
          <p:cNvPr id="115" name="그림 114">
            <a:extLst>
              <a:ext uri="{FF2B5EF4-FFF2-40B4-BE49-F238E27FC236}">
                <a16:creationId xmlns:a16="http://schemas.microsoft.com/office/drawing/2014/main" id="{E4CF6BDA-12E0-4F73-A0B1-FDE19AAE22F0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2731171" y="2097687"/>
            <a:ext cx="557221" cy="1243474"/>
          </a:xfrm>
          <a:prstGeom prst="rect">
            <a:avLst/>
          </a:prstGeom>
        </p:spPr>
      </p:pic>
      <p:pic>
        <p:nvPicPr>
          <p:cNvPr id="116" name="그림 5">
            <a:extLst>
              <a:ext uri="{FF2B5EF4-FFF2-40B4-BE49-F238E27FC236}">
                <a16:creationId xmlns:a16="http://schemas.microsoft.com/office/drawing/2014/main" id="{4917FABC-8978-47C3-A352-73E51794568A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 rot="5400000">
            <a:off x="641045" y="2113790"/>
            <a:ext cx="1110930" cy="112139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377800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1454727" y="3882045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18802" y="3208712"/>
            <a:ext cx="73609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atin typeface="+mj-ea"/>
                <a:ea typeface="+mj-ea"/>
              </a:rPr>
              <a:t>현미경 시스템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18802" y="3863199"/>
            <a:ext cx="73609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atin typeface="+mj-ea"/>
                <a:ea typeface="+mj-ea"/>
              </a:rPr>
              <a:t>Segmentation</a:t>
            </a:r>
          </a:p>
        </p:txBody>
      </p:sp>
    </p:spTree>
    <p:extLst>
      <p:ext uri="{BB962C8B-B14F-4D97-AF65-F5344CB8AC3E}">
        <p14:creationId xmlns:p14="http://schemas.microsoft.com/office/powerpoint/2010/main" val="6183530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55575" y="127265"/>
            <a:ext cx="4698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atin typeface="+mj-ea"/>
              </a:rPr>
              <a:t>N </a:t>
            </a:r>
            <a:r>
              <a:rPr lang="en-US" altLang="ko-KR" b="1" dirty="0" err="1" smtClean="0">
                <a:latin typeface="+mj-ea"/>
              </a:rPr>
              <a:t>lableing</a:t>
            </a:r>
            <a:endParaRPr lang="ko-KR" altLang="en-US" b="1" dirty="0">
              <a:latin typeface="+mj-ea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연결선 105"/>
          <p:cNvCxnSpPr/>
          <p:nvPr/>
        </p:nvCxnSpPr>
        <p:spPr>
          <a:xfrm>
            <a:off x="299958" y="768989"/>
            <a:ext cx="0" cy="176259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" y="577025"/>
            <a:ext cx="4282440" cy="170060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958" y="2250527"/>
            <a:ext cx="3636688" cy="174352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815" y="4180153"/>
            <a:ext cx="4064764" cy="178191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54011" y="3527038"/>
            <a:ext cx="3323823" cy="266142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54011" y="3255100"/>
            <a:ext cx="2783790" cy="271938"/>
          </a:xfrm>
          <a:prstGeom prst="rect">
            <a:avLst/>
          </a:prstGeom>
        </p:spPr>
      </p:pic>
      <p:sp>
        <p:nvSpPr>
          <p:cNvPr id="7" name="모서리가 둥근 직사각형 6"/>
          <p:cNvSpPr/>
          <p:nvPr/>
        </p:nvSpPr>
        <p:spPr>
          <a:xfrm>
            <a:off x="274319" y="617814"/>
            <a:ext cx="4440555" cy="1579392"/>
          </a:xfrm>
          <a:prstGeom prst="roundRect">
            <a:avLst>
              <a:gd name="adj" fmla="val 0"/>
            </a:avLst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195262" y="4207260"/>
            <a:ext cx="4440555" cy="1769742"/>
          </a:xfrm>
          <a:prstGeom prst="roundRect">
            <a:avLst>
              <a:gd name="adj" fmla="val 0"/>
            </a:avLst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7254888" y="127265"/>
            <a:ext cx="1845892" cy="3528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내부 회의용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4924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55575" y="127265"/>
            <a:ext cx="4698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 smtClean="0">
                <a:latin typeface="+mj-ea"/>
              </a:rPr>
              <a:t>CutMix</a:t>
            </a:r>
            <a:r>
              <a:rPr lang="en-US" altLang="ko-KR" b="1" dirty="0" smtClean="0">
                <a:latin typeface="+mj-ea"/>
              </a:rPr>
              <a:t>-segmentation</a:t>
            </a:r>
            <a:endParaRPr lang="ko-KR" altLang="en-US" b="1" dirty="0">
              <a:latin typeface="+mj-ea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https://erratic-tailor-f01.notion.site/image/https%3A%2F%2Fs3-us-west-2.amazonaws.com%2Fsecure.notion-static.com%2Fba9961b2-879a-4031-9fcd-96a77dc6e593%2FUntitled.png?table=block&amp;id=7f14c4e0-674c-4e9d-8ecc-253c11a29164&amp;spaceId=ad2a71b5-1b0d-4734-bbc4-60a807442e5d&amp;width=2000&amp;userId=&amp;cache=v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72" y="3501058"/>
            <a:ext cx="4619050" cy="2055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erratic-tailor-f01.notion.site/image/https%3A%2F%2Fs3-us-west-2.amazonaws.com%2Fsecure.notion-static.com%2Fc4234b30-aef7-45d7-830d-b7511d4810d3%2FUntitled.png?table=block&amp;id=387bb466-fa0d-4a03-868b-517616be2c9a&amp;spaceId=ad2a71b5-1b0d-4734-bbc4-60a807442e5d&amp;width=2000&amp;userId=&amp;cache=v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7234" y="3053231"/>
            <a:ext cx="2978644" cy="3053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5967234" y="3828194"/>
            <a:ext cx="3057125" cy="74380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오른쪽 화살표 4"/>
          <p:cNvSpPr/>
          <p:nvPr/>
        </p:nvSpPr>
        <p:spPr>
          <a:xfrm>
            <a:off x="5649905" y="4089000"/>
            <a:ext cx="278826" cy="2221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970528" y="4015429"/>
            <a:ext cx="803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정상</a:t>
            </a:r>
            <a:endParaRPr lang="ko-KR" altLang="en-US"/>
          </a:p>
        </p:txBody>
      </p:sp>
      <p:sp>
        <p:nvSpPr>
          <p:cNvPr id="16" name="오른쪽 화살표 15"/>
          <p:cNvSpPr/>
          <p:nvPr/>
        </p:nvSpPr>
        <p:spPr>
          <a:xfrm>
            <a:off x="5662892" y="3351554"/>
            <a:ext cx="278826" cy="2221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4854011" y="3277983"/>
            <a:ext cx="1187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비정상</a:t>
            </a:r>
            <a:endParaRPr lang="ko-KR" altLang="en-US" dirty="0"/>
          </a:p>
        </p:txBody>
      </p:sp>
      <p:sp>
        <p:nvSpPr>
          <p:cNvPr id="18" name="직사각형 17"/>
          <p:cNvSpPr/>
          <p:nvPr/>
        </p:nvSpPr>
        <p:spPr>
          <a:xfrm>
            <a:off x="7178467" y="127265"/>
            <a:ext cx="1845892" cy="3528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내부 회의용</a:t>
            </a:r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274320" y="616397"/>
            <a:ext cx="8476573" cy="1800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u="sng" dirty="0" smtClean="0"/>
              <a:t>CUTMIX </a:t>
            </a:r>
            <a:r>
              <a:rPr lang="ko-KR" altLang="en-US" b="1" u="sng" dirty="0" smtClean="0"/>
              <a:t>방식</a:t>
            </a:r>
            <a:endParaRPr lang="en-US" altLang="ko-KR" b="1" u="sng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정상</a:t>
            </a:r>
            <a:r>
              <a:rPr lang="en-US" altLang="ko-KR" sz="1400" dirty="0"/>
              <a:t>- </a:t>
            </a:r>
            <a:r>
              <a:rPr lang="ko-KR" altLang="en-US" sz="1400" dirty="0"/>
              <a:t>비정상 이미지를 </a:t>
            </a:r>
            <a:r>
              <a:rPr lang="en-US" altLang="ko-KR" sz="1400" dirty="0" err="1"/>
              <a:t>cutmix</a:t>
            </a:r>
            <a:r>
              <a:rPr lang="en-US" altLang="ko-KR" sz="1400" dirty="0"/>
              <a:t> </a:t>
            </a:r>
            <a:r>
              <a:rPr lang="ko-KR" altLang="en-US" sz="1400" dirty="0"/>
              <a:t>방식으로 </a:t>
            </a:r>
            <a:r>
              <a:rPr lang="en-US" altLang="ko-KR" sz="1400" dirty="0"/>
              <a:t>augmentation </a:t>
            </a:r>
            <a:r>
              <a:rPr lang="ko-KR" altLang="en-US" sz="1400" dirty="0" smtClean="0"/>
              <a:t>하여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모델 학습을 지원</a:t>
            </a:r>
            <a:endParaRPr lang="en-US" altLang="ko-KR" sz="1400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기존 </a:t>
            </a:r>
            <a:r>
              <a:rPr lang="en-US" altLang="ko-KR" sz="1400" dirty="0" smtClean="0"/>
              <a:t>segmentation </a:t>
            </a:r>
            <a:r>
              <a:rPr lang="ko-KR" altLang="en-US" sz="1400" dirty="0" smtClean="0"/>
              <a:t>에 대한 </a:t>
            </a:r>
            <a:r>
              <a:rPr lang="en-US" altLang="ko-KR" sz="1400" dirty="0" err="1" smtClean="0"/>
              <a:t>cutmix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방식을 적용한 연구는 없었음</a:t>
            </a:r>
            <a:endParaRPr lang="en-US" altLang="ko-KR" sz="1400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err="1" smtClean="0"/>
              <a:t>Cutmix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방식을 통해</a:t>
            </a:r>
            <a:r>
              <a:rPr lang="en-US" altLang="ko-KR" sz="1400" dirty="0" smtClean="0"/>
              <a:t>,  segmentation</a:t>
            </a:r>
            <a:r>
              <a:rPr lang="ko-KR" altLang="en-US" sz="1400" dirty="0" smtClean="0"/>
              <a:t>에서 새로운 효과를 얻고자 함</a:t>
            </a:r>
            <a:endParaRPr lang="en-US" altLang="ko-KR" sz="1400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dirty="0" smtClean="0"/>
          </a:p>
        </p:txBody>
      </p:sp>
    </p:spTree>
    <p:extLst>
      <p:ext uri="{BB962C8B-B14F-4D97-AF65-F5344CB8AC3E}">
        <p14:creationId xmlns:p14="http://schemas.microsoft.com/office/powerpoint/2010/main" val="2446106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9CB95545-3348-4065-9BD0-5628CE2F12CA}"/>
              </a:ext>
            </a:extLst>
          </p:cNvPr>
          <p:cNvCxnSpPr>
            <a:cxnSpLocks/>
          </p:cNvCxnSpPr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B47ADFC-54DC-4A62-94B6-228C93F0A794}"/>
              </a:ext>
            </a:extLst>
          </p:cNvPr>
          <p:cNvSpPr txBox="1"/>
          <p:nvPr/>
        </p:nvSpPr>
        <p:spPr>
          <a:xfrm>
            <a:off x="222085" y="91178"/>
            <a:ext cx="73609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+mj-ea"/>
                <a:ea typeface="+mj-ea"/>
              </a:rPr>
              <a:t>Segmentation Model - </a:t>
            </a:r>
            <a:r>
              <a:rPr lang="en-US" altLang="ko-KR" sz="2000" b="1" dirty="0" err="1">
                <a:latin typeface="+mj-ea"/>
              </a:rPr>
              <a:t>UNet</a:t>
            </a:r>
            <a:endParaRPr lang="ko-KR" altLang="en-US" sz="2000" b="1" dirty="0">
              <a:latin typeface="+mj-ea"/>
              <a:ea typeface="+mj-ea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F42983BF-4224-49A3-9C1B-0C854CC47A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9372413"/>
              </p:ext>
            </p:extLst>
          </p:nvPr>
        </p:nvGraphicFramePr>
        <p:xfrm>
          <a:off x="944259" y="2658181"/>
          <a:ext cx="80640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2000">
                  <a:extLst>
                    <a:ext uri="{9D8B030D-6E8A-4147-A177-3AD203B41FA5}">
                      <a16:colId xmlns:a16="http://schemas.microsoft.com/office/drawing/2014/main" val="2448436468"/>
                    </a:ext>
                  </a:extLst>
                </a:gridCol>
                <a:gridCol w="1152000">
                  <a:extLst>
                    <a:ext uri="{9D8B030D-6E8A-4147-A177-3AD203B41FA5}">
                      <a16:colId xmlns:a16="http://schemas.microsoft.com/office/drawing/2014/main" val="2807798262"/>
                    </a:ext>
                  </a:extLst>
                </a:gridCol>
                <a:gridCol w="1152000">
                  <a:extLst>
                    <a:ext uri="{9D8B030D-6E8A-4147-A177-3AD203B41FA5}">
                      <a16:colId xmlns:a16="http://schemas.microsoft.com/office/drawing/2014/main" val="3090275639"/>
                    </a:ext>
                  </a:extLst>
                </a:gridCol>
                <a:gridCol w="1152000">
                  <a:extLst>
                    <a:ext uri="{9D8B030D-6E8A-4147-A177-3AD203B41FA5}">
                      <a16:colId xmlns:a16="http://schemas.microsoft.com/office/drawing/2014/main" val="2391215969"/>
                    </a:ext>
                  </a:extLst>
                </a:gridCol>
                <a:gridCol w="1152000">
                  <a:extLst>
                    <a:ext uri="{9D8B030D-6E8A-4147-A177-3AD203B41FA5}">
                      <a16:colId xmlns:a16="http://schemas.microsoft.com/office/drawing/2014/main" val="930506056"/>
                    </a:ext>
                  </a:extLst>
                </a:gridCol>
                <a:gridCol w="1152000">
                  <a:extLst>
                    <a:ext uri="{9D8B030D-6E8A-4147-A177-3AD203B41FA5}">
                      <a16:colId xmlns:a16="http://schemas.microsoft.com/office/drawing/2014/main" val="2885093718"/>
                    </a:ext>
                  </a:extLst>
                </a:gridCol>
                <a:gridCol w="1152000">
                  <a:extLst>
                    <a:ext uri="{9D8B030D-6E8A-4147-A177-3AD203B41FA5}">
                      <a16:colId xmlns:a16="http://schemas.microsoft.com/office/drawing/2014/main" val="383139536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+mn-lt"/>
                        </a:rPr>
                        <a:t>MAE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 err="1">
                          <a:solidFill>
                            <a:schemeClr val="tx1"/>
                          </a:solidFill>
                          <a:latin typeface="+mn-lt"/>
                        </a:rPr>
                        <a:t>DiceCoeff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 err="1">
                          <a:solidFill>
                            <a:schemeClr val="tx1"/>
                          </a:solidFill>
                          <a:latin typeface="+mn-lt"/>
                        </a:rPr>
                        <a:t>IoU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+mn-lt"/>
                        </a:rPr>
                        <a:t>Precision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+mn-lt"/>
                        </a:rPr>
                        <a:t>Recall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+mn-lt"/>
                        </a:rPr>
                        <a:t>F1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41743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 err="1">
                          <a:solidFill>
                            <a:schemeClr val="tx1"/>
                          </a:solidFill>
                          <a:latin typeface="+mn-lt"/>
                        </a:rPr>
                        <a:t>DeepLab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0.030±0.027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0.766±0.151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0.639±0.154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0.511±0.399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0.510±0.382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0.517±0.380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42021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 err="1">
                          <a:solidFill>
                            <a:schemeClr val="tx1"/>
                          </a:solidFill>
                          <a:latin typeface="+mn-lt"/>
                        </a:rPr>
                        <a:t>UNet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+mn-lt"/>
                        </a:rPr>
                        <a:t>0.031</a:t>
                      </a:r>
                      <a:r>
                        <a:rPr lang="en-US" altLang="ko-KR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±0.027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+mn-lt"/>
                        </a:rPr>
                        <a:t>0.772</a:t>
                      </a:r>
                      <a:r>
                        <a:rPr lang="en-US" altLang="ko-KR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±0.144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+mn-lt"/>
                        </a:rPr>
                        <a:t>0.645</a:t>
                      </a:r>
                      <a:r>
                        <a:rPr lang="en-US" altLang="ko-KR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±0.148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+mn-lt"/>
                        </a:rPr>
                        <a:t>0.546</a:t>
                      </a:r>
                      <a:r>
                        <a:rPr lang="en-US" altLang="ko-KR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±0.395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+mn-lt"/>
                        </a:rPr>
                        <a:t>0.522</a:t>
                      </a:r>
                      <a:r>
                        <a:rPr lang="en-US" altLang="ko-KR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±0.388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+mn-lt"/>
                        </a:rPr>
                        <a:t>0.520</a:t>
                      </a:r>
                      <a:r>
                        <a:rPr lang="en-US" altLang="ko-KR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±0.380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2789744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23287BF8-E4EC-4290-BC22-23FAD2BFA1BC}"/>
              </a:ext>
            </a:extLst>
          </p:cNvPr>
          <p:cNvSpPr txBox="1"/>
          <p:nvPr/>
        </p:nvSpPr>
        <p:spPr>
          <a:xfrm>
            <a:off x="842342" y="3770701"/>
            <a:ext cx="79743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{Backbone:resnet50, </a:t>
            </a:r>
            <a:r>
              <a:rPr lang="en-US" altLang="ko-KR" sz="1400" dirty="0" err="1"/>
              <a:t>Dataset:NM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Label:zerolabel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Resolution:False</a:t>
            </a:r>
            <a:r>
              <a:rPr lang="en-US" altLang="ko-KR" sz="1400" dirty="0"/>
              <a:t>}</a:t>
            </a:r>
            <a:endParaRPr lang="ko-KR" altLang="en-US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7BC45BC-8DD3-4EA5-83CA-8EDCE7C917A9}"/>
              </a:ext>
            </a:extLst>
          </p:cNvPr>
          <p:cNvSpPr txBox="1"/>
          <p:nvPr/>
        </p:nvSpPr>
        <p:spPr>
          <a:xfrm>
            <a:off x="103117" y="2328582"/>
            <a:ext cx="79743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같은 조건 下</a:t>
            </a:r>
            <a:r>
              <a:rPr lang="en-US" altLang="ko-KR" sz="1400" b="1" dirty="0"/>
              <a:t>,</a:t>
            </a:r>
            <a:r>
              <a:rPr lang="ko-KR" altLang="en-US" sz="1400" b="1" dirty="0"/>
              <a:t> </a:t>
            </a:r>
            <a:r>
              <a:rPr lang="en-US" altLang="ko-KR" sz="1400" b="1" dirty="0" err="1"/>
              <a:t>DeepLab</a:t>
            </a:r>
            <a:r>
              <a:rPr lang="ko-KR" altLang="en-US" sz="1400" b="1" dirty="0"/>
              <a:t>에 비해 좋은 성능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A5FBDB9B-5DF9-467A-B9E6-CF63CB41AA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699684"/>
              </p:ext>
            </p:extLst>
          </p:nvPr>
        </p:nvGraphicFramePr>
        <p:xfrm>
          <a:off x="944259" y="4176589"/>
          <a:ext cx="80640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2000">
                  <a:extLst>
                    <a:ext uri="{9D8B030D-6E8A-4147-A177-3AD203B41FA5}">
                      <a16:colId xmlns:a16="http://schemas.microsoft.com/office/drawing/2014/main" val="2448436468"/>
                    </a:ext>
                  </a:extLst>
                </a:gridCol>
                <a:gridCol w="1152000">
                  <a:extLst>
                    <a:ext uri="{9D8B030D-6E8A-4147-A177-3AD203B41FA5}">
                      <a16:colId xmlns:a16="http://schemas.microsoft.com/office/drawing/2014/main" val="2807798262"/>
                    </a:ext>
                  </a:extLst>
                </a:gridCol>
                <a:gridCol w="1152000">
                  <a:extLst>
                    <a:ext uri="{9D8B030D-6E8A-4147-A177-3AD203B41FA5}">
                      <a16:colId xmlns:a16="http://schemas.microsoft.com/office/drawing/2014/main" val="3090275639"/>
                    </a:ext>
                  </a:extLst>
                </a:gridCol>
                <a:gridCol w="1152000">
                  <a:extLst>
                    <a:ext uri="{9D8B030D-6E8A-4147-A177-3AD203B41FA5}">
                      <a16:colId xmlns:a16="http://schemas.microsoft.com/office/drawing/2014/main" val="2391215969"/>
                    </a:ext>
                  </a:extLst>
                </a:gridCol>
                <a:gridCol w="1152000">
                  <a:extLst>
                    <a:ext uri="{9D8B030D-6E8A-4147-A177-3AD203B41FA5}">
                      <a16:colId xmlns:a16="http://schemas.microsoft.com/office/drawing/2014/main" val="930506056"/>
                    </a:ext>
                  </a:extLst>
                </a:gridCol>
                <a:gridCol w="1152000">
                  <a:extLst>
                    <a:ext uri="{9D8B030D-6E8A-4147-A177-3AD203B41FA5}">
                      <a16:colId xmlns:a16="http://schemas.microsoft.com/office/drawing/2014/main" val="2885093718"/>
                    </a:ext>
                  </a:extLst>
                </a:gridCol>
                <a:gridCol w="1152000">
                  <a:extLst>
                    <a:ext uri="{9D8B030D-6E8A-4147-A177-3AD203B41FA5}">
                      <a16:colId xmlns:a16="http://schemas.microsoft.com/office/drawing/2014/main" val="383139536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+mn-lt"/>
                        </a:rPr>
                        <a:t>MAE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 err="1">
                          <a:solidFill>
                            <a:schemeClr val="tx1"/>
                          </a:solidFill>
                          <a:latin typeface="+mn-lt"/>
                        </a:rPr>
                        <a:t>DiceCoeff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 err="1">
                          <a:solidFill>
                            <a:schemeClr val="tx1"/>
                          </a:solidFill>
                          <a:latin typeface="+mn-lt"/>
                        </a:rPr>
                        <a:t>IoU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+mn-lt"/>
                        </a:rPr>
                        <a:t>Precision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+mn-lt"/>
                        </a:rPr>
                        <a:t>Recall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+mn-lt"/>
                        </a:rPr>
                        <a:t>F1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41743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 err="1">
                          <a:solidFill>
                            <a:schemeClr val="tx1"/>
                          </a:solidFill>
                          <a:latin typeface="+mn-lt"/>
                        </a:rPr>
                        <a:t>DeepLab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0.030±0.027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0.766±0.151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0.639±0.154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0.511±0.399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0.510±0.382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0.517±0.380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42021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 err="1">
                          <a:solidFill>
                            <a:schemeClr val="tx1"/>
                          </a:solidFill>
                          <a:latin typeface="+mn-lt"/>
                        </a:rPr>
                        <a:t>UNet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+mn-lt"/>
                        </a:rPr>
                        <a:t>0.029</a:t>
                      </a:r>
                      <a:r>
                        <a:rPr lang="en-US" altLang="ko-KR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±0.026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+mn-lt"/>
                        </a:rPr>
                        <a:t>0.795</a:t>
                      </a:r>
                      <a:r>
                        <a:rPr lang="en-US" altLang="ko-KR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±0.142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+mn-lt"/>
                        </a:rPr>
                        <a:t>0.677</a:t>
                      </a:r>
                      <a:r>
                        <a:rPr lang="en-US" altLang="ko-KR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±0.152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+mn-lt"/>
                        </a:rPr>
                        <a:t>0.534</a:t>
                      </a:r>
                      <a:r>
                        <a:rPr lang="en-US" altLang="ko-KR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±0.387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+mn-lt"/>
                        </a:rPr>
                        <a:t>0.565</a:t>
                      </a:r>
                      <a:r>
                        <a:rPr lang="en-US" altLang="ko-KR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±0.414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+mn-lt"/>
                        </a:rPr>
                        <a:t>0.536</a:t>
                      </a:r>
                      <a:r>
                        <a:rPr lang="en-US" altLang="ko-KR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±0.390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2789744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B3B99081-967D-46D5-924D-D0766685227D}"/>
              </a:ext>
            </a:extLst>
          </p:cNvPr>
          <p:cNvSpPr txBox="1"/>
          <p:nvPr/>
        </p:nvSpPr>
        <p:spPr>
          <a:xfrm>
            <a:off x="842342" y="5289109"/>
            <a:ext cx="79743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{Backbone:resnet50, </a:t>
            </a:r>
            <a:r>
              <a:rPr lang="en-US" altLang="ko-KR" sz="1400" dirty="0" err="1"/>
              <a:t>Dataset:NM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Label:CutMix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Resolution:False</a:t>
            </a:r>
            <a:r>
              <a:rPr lang="en-US" altLang="ko-KR" sz="1400" dirty="0"/>
              <a:t>}</a:t>
            </a:r>
            <a:endParaRPr lang="ko-KR" altLang="en-US" sz="1400" dirty="0"/>
          </a:p>
        </p:txBody>
      </p:sp>
      <p:sp>
        <p:nvSpPr>
          <p:cNvPr id="2" name="직사각형 1"/>
          <p:cNvSpPr/>
          <p:nvPr/>
        </p:nvSpPr>
        <p:spPr>
          <a:xfrm>
            <a:off x="98232" y="2647041"/>
            <a:ext cx="795068" cy="112366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Zero label</a:t>
            </a:r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98232" y="4177132"/>
            <a:ext cx="795068" cy="112366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Cut</a:t>
            </a:r>
            <a:br>
              <a:rPr lang="en-US" altLang="ko-KR" dirty="0" smtClean="0"/>
            </a:br>
            <a:r>
              <a:rPr lang="en-US" altLang="ko-KR" dirty="0" smtClean="0"/>
              <a:t>mix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1407926" y="5736858"/>
            <a:ext cx="1017260" cy="757161"/>
          </a:xfrm>
          <a:prstGeom prst="rect">
            <a:avLst/>
          </a:prstGeom>
          <a:solidFill>
            <a:srgbClr val="44015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711457" y="6515383"/>
            <a:ext cx="410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N</a:t>
            </a:r>
            <a:endParaRPr lang="ko-KR" altLang="en-US" dirty="0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353" y="5736858"/>
            <a:ext cx="1094409" cy="80058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932457" y="6515383"/>
            <a:ext cx="846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ab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5478" y="5704836"/>
            <a:ext cx="1023247" cy="816268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1737" y="5704836"/>
            <a:ext cx="1017229" cy="806492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5192268" y="6195191"/>
            <a:ext cx="269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N</a:t>
            </a:r>
            <a:endParaRPr lang="ko-KR" altLang="en-US" dirty="0"/>
          </a:p>
        </p:txBody>
      </p:sp>
      <p:cxnSp>
        <p:nvCxnSpPr>
          <p:cNvPr id="26" name="직선 화살표 연결선 25"/>
          <p:cNvCxnSpPr>
            <a:stCxn id="24" idx="3"/>
          </p:cNvCxnSpPr>
          <p:nvPr/>
        </p:nvCxnSpPr>
        <p:spPr>
          <a:xfrm flipV="1">
            <a:off x="5461947" y="6316033"/>
            <a:ext cx="652142" cy="6382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5090842" y="5782566"/>
            <a:ext cx="511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ab</a:t>
            </a:r>
            <a:endParaRPr lang="ko-KR" altLang="en-US" dirty="0"/>
          </a:p>
        </p:txBody>
      </p:sp>
      <p:cxnSp>
        <p:nvCxnSpPr>
          <p:cNvPr id="32" name="직선 화살표 연결선 31"/>
          <p:cNvCxnSpPr/>
          <p:nvPr/>
        </p:nvCxnSpPr>
        <p:spPr>
          <a:xfrm flipV="1">
            <a:off x="5461947" y="5903408"/>
            <a:ext cx="682936" cy="74375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249499" y="5868608"/>
            <a:ext cx="16237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Zero label:</a:t>
            </a:r>
            <a:endParaRPr lang="ko-KR" alt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4153460" y="5954757"/>
            <a:ext cx="16237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cutmix</a:t>
            </a:r>
            <a:r>
              <a:rPr lang="en-US" altLang="ko-KR" dirty="0" smtClean="0"/>
              <a:t>:</a:t>
            </a:r>
            <a:endParaRPr lang="ko-KR" altLang="en-US" dirty="0"/>
          </a:p>
        </p:txBody>
      </p:sp>
      <p:sp>
        <p:nvSpPr>
          <p:cNvPr id="38" name="직사각형 37"/>
          <p:cNvSpPr/>
          <p:nvPr/>
        </p:nvSpPr>
        <p:spPr>
          <a:xfrm>
            <a:off x="1365197" y="5666611"/>
            <a:ext cx="2413605" cy="11409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/>
          <p:cNvSpPr/>
          <p:nvPr/>
        </p:nvSpPr>
        <p:spPr>
          <a:xfrm>
            <a:off x="5020612" y="5629995"/>
            <a:ext cx="3055164" cy="11409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274320" y="616397"/>
            <a:ext cx="847657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err="1" smtClean="0"/>
              <a:t>Unet</a:t>
            </a:r>
            <a:r>
              <a:rPr lang="en-US" altLang="ko-KR" sz="1400" dirty="0" smtClean="0"/>
              <a:t> vs </a:t>
            </a:r>
            <a:r>
              <a:rPr lang="en-US" altLang="ko-KR" sz="1400" dirty="0" err="1" smtClean="0"/>
              <a:t>DeepLab</a:t>
            </a:r>
            <a:endParaRPr lang="en-US" altLang="ko-KR" sz="1400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/>
              <a:t>Segmentation </a:t>
            </a:r>
            <a:r>
              <a:rPr lang="ko-KR" altLang="en-US" sz="1400" dirty="0" smtClean="0"/>
              <a:t>주요 </a:t>
            </a:r>
            <a:r>
              <a:rPr lang="ko-KR" altLang="en-US" sz="1400" dirty="0" err="1" smtClean="0"/>
              <a:t>아키텍쳐인</a:t>
            </a:r>
            <a:r>
              <a:rPr lang="ko-KR" altLang="en-US" sz="1400" dirty="0" smtClean="0"/>
              <a:t> </a:t>
            </a:r>
            <a:r>
              <a:rPr lang="en-US" altLang="ko-KR" sz="1400" dirty="0" err="1" smtClean="0"/>
              <a:t>Unet</a:t>
            </a:r>
            <a:r>
              <a:rPr lang="ko-KR" altLang="en-US" sz="1400" dirty="0" smtClean="0"/>
              <a:t>과 </a:t>
            </a:r>
            <a:r>
              <a:rPr lang="en-US" altLang="ko-KR" sz="1400" dirty="0" err="1" smtClean="0"/>
              <a:t>Deeplab</a:t>
            </a:r>
            <a:r>
              <a:rPr lang="ko-KR" altLang="en-US" sz="1400" dirty="0" smtClean="0"/>
              <a:t>의 성능 비교</a:t>
            </a:r>
            <a:endParaRPr lang="en-US" altLang="ko-KR" sz="1400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동일 조건에서 다양한 지표에서 </a:t>
            </a:r>
            <a:r>
              <a:rPr lang="en-US" altLang="ko-KR" sz="1400" b="1" u="sng" dirty="0" err="1" smtClean="0"/>
              <a:t>Unet</a:t>
            </a:r>
            <a:r>
              <a:rPr lang="ko-KR" altLang="en-US" sz="1400" b="1" u="sng" dirty="0" smtClean="0"/>
              <a:t>이 좋은 성능을 </a:t>
            </a:r>
            <a:r>
              <a:rPr lang="ko-KR" altLang="en-US" sz="1400" dirty="0" smtClean="0"/>
              <a:t>보임</a:t>
            </a:r>
            <a:endParaRPr lang="en-US" altLang="ko-KR" sz="1400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u="sng" dirty="0" err="1" smtClean="0"/>
              <a:t>Cutmix</a:t>
            </a:r>
            <a:r>
              <a:rPr lang="en-US" altLang="ko-KR" sz="1400" b="1" u="sng" dirty="0" smtClean="0"/>
              <a:t> label </a:t>
            </a:r>
            <a:r>
              <a:rPr lang="ko-KR" altLang="en-US" sz="1400" b="1" u="sng" dirty="0" smtClean="0"/>
              <a:t>방식이 </a:t>
            </a:r>
            <a:r>
              <a:rPr lang="en-US" altLang="ko-KR" sz="1400" dirty="0" smtClean="0"/>
              <a:t>zero-label </a:t>
            </a:r>
            <a:r>
              <a:rPr lang="ko-KR" altLang="en-US" sz="1400" dirty="0" smtClean="0"/>
              <a:t>방식에 비해서 좋은 성능을 보임</a:t>
            </a:r>
            <a:endParaRPr lang="en-US" altLang="ko-KR" sz="1400" dirty="0" smtClean="0"/>
          </a:p>
        </p:txBody>
      </p:sp>
    </p:spTree>
    <p:extLst>
      <p:ext uri="{BB962C8B-B14F-4D97-AF65-F5344CB8AC3E}">
        <p14:creationId xmlns:p14="http://schemas.microsoft.com/office/powerpoint/2010/main" val="42270312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1454727" y="3882045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18802" y="3208712"/>
            <a:ext cx="73609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atin typeface="+mj-ea"/>
                <a:ea typeface="+mj-ea"/>
              </a:rPr>
              <a:t>현미경 시스템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18802" y="3863199"/>
            <a:ext cx="73609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>
                <a:latin typeface="+mj-ea"/>
                <a:ea typeface="+mj-ea"/>
              </a:rPr>
              <a:t>Weakly supervised</a:t>
            </a:r>
            <a:endParaRPr lang="en-US" altLang="ko-KR" sz="20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6922058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9CB95545-3348-4065-9BD0-5628CE2F12CA}"/>
              </a:ext>
            </a:extLst>
          </p:cNvPr>
          <p:cNvCxnSpPr>
            <a:cxnSpLocks/>
          </p:cNvCxnSpPr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B47ADFC-54DC-4A62-94B6-228C93F0A794}"/>
              </a:ext>
            </a:extLst>
          </p:cNvPr>
          <p:cNvSpPr txBox="1"/>
          <p:nvPr/>
        </p:nvSpPr>
        <p:spPr>
          <a:xfrm>
            <a:off x="222085" y="91178"/>
            <a:ext cx="73609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atin typeface="+mj-ea"/>
                <a:ea typeface="+mj-ea"/>
              </a:rPr>
              <a:t>Weakly supervised </a:t>
            </a:r>
            <a:endParaRPr lang="ko-KR" altLang="en-US" sz="2000" b="1" dirty="0">
              <a:latin typeface="+mj-ea"/>
              <a:ea typeface="+mj-ea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1B9AEE0-FFCA-4FAC-B782-A2AF1C5D8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290" y="1672895"/>
            <a:ext cx="4379214" cy="2039311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274321" y="1297471"/>
            <a:ext cx="36978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 Multiple</a:t>
            </a:r>
            <a:r>
              <a:rPr lang="ko-KR" altLang="en-US" dirty="0"/>
              <a:t> </a:t>
            </a:r>
            <a:r>
              <a:rPr lang="en-US" altLang="ko-KR" dirty="0"/>
              <a:t>Instance</a:t>
            </a:r>
            <a:r>
              <a:rPr lang="ko-KR" altLang="en-US" dirty="0"/>
              <a:t> </a:t>
            </a:r>
            <a:r>
              <a:rPr lang="en-US" altLang="ko-KR" dirty="0"/>
              <a:t>Learning with GNN</a:t>
            </a:r>
            <a:endParaRPr lang="ko-KR" altLang="en-US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222085" y="1265055"/>
            <a:ext cx="4606289" cy="2563461"/>
          </a:xfrm>
          <a:prstGeom prst="roundRect">
            <a:avLst>
              <a:gd name="adj" fmla="val 670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오른쪽 화살표 5"/>
          <p:cNvSpPr/>
          <p:nvPr/>
        </p:nvSpPr>
        <p:spPr>
          <a:xfrm>
            <a:off x="4905343" y="2162086"/>
            <a:ext cx="521294" cy="31619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5495117" y="1261839"/>
            <a:ext cx="3306793" cy="1800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u="sng" dirty="0" smtClean="0"/>
              <a:t>Super pixel + GNN </a:t>
            </a:r>
            <a:r>
              <a:rPr lang="ko-KR" altLang="en-US" b="1" u="sng" dirty="0" smtClean="0"/>
              <a:t>방식</a:t>
            </a:r>
            <a:endParaRPr lang="en-US" altLang="ko-KR" b="1" u="sng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err="1" smtClean="0"/>
              <a:t>연산량이</a:t>
            </a:r>
            <a:r>
              <a:rPr lang="ko-KR" altLang="en-US" sz="1400" dirty="0" smtClean="0"/>
              <a:t> 많아 학습 시간이 오래 걸림</a:t>
            </a:r>
            <a:endParaRPr lang="en-US" altLang="ko-KR" sz="1400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*</a:t>
            </a:r>
            <a:r>
              <a:rPr lang="en-US" altLang="ko-KR" sz="1400" dirty="0" smtClean="0"/>
              <a:t>Loss</a:t>
            </a:r>
            <a:r>
              <a:rPr lang="ko-KR" altLang="en-US" sz="1400" dirty="0" smtClean="0"/>
              <a:t>의 수렴이 잘 되지 않음을 확인</a:t>
            </a:r>
            <a:endParaRPr lang="en-US" altLang="ko-KR" sz="1400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u="sng" dirty="0" smtClean="0"/>
              <a:t>학습에 어려움이 있음 </a:t>
            </a:r>
            <a:endParaRPr lang="ko-KR" altLang="en-US" sz="1400" b="1" u="sng" dirty="0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5495117" y="1265054"/>
            <a:ext cx="3135991" cy="2563461"/>
          </a:xfrm>
          <a:prstGeom prst="roundRect">
            <a:avLst>
              <a:gd name="adj" fmla="val 6999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1743714" y="4438128"/>
            <a:ext cx="5340750" cy="1800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u="sng" dirty="0" smtClean="0"/>
              <a:t>대표 이미지 기반의 </a:t>
            </a:r>
            <a:r>
              <a:rPr lang="en-US" altLang="ko-KR" b="1" u="sng" dirty="0" smtClean="0"/>
              <a:t>weakly supervised </a:t>
            </a:r>
            <a:r>
              <a:rPr lang="ko-KR" altLang="en-US" b="1" u="sng" dirty="0" smtClean="0"/>
              <a:t>모델 실험</a:t>
            </a:r>
            <a:endParaRPr lang="en-US" altLang="ko-KR" b="1" u="sng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/>
              <a:t>New Data</a:t>
            </a:r>
            <a:r>
              <a:rPr lang="ko-KR" altLang="en-US" sz="1400" dirty="0" smtClean="0"/>
              <a:t>에 대해</a:t>
            </a:r>
            <a:r>
              <a:rPr lang="en-US" altLang="ko-KR" sz="1400" dirty="0" smtClean="0"/>
              <a:t>,  noise filtering </a:t>
            </a:r>
            <a:r>
              <a:rPr lang="ko-KR" altLang="en-US" sz="1400" dirty="0" smtClean="0"/>
              <a:t>및 대표 이미지 선정 코드 적용</a:t>
            </a:r>
            <a:endParaRPr lang="en-US" altLang="ko-KR" sz="1400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새로운 데이터를 추가 하여 기존 </a:t>
            </a:r>
            <a:r>
              <a:rPr lang="en-US" altLang="ko-KR" sz="1400" dirty="0" smtClean="0"/>
              <a:t>COD </a:t>
            </a:r>
            <a:r>
              <a:rPr lang="ko-KR" altLang="en-US" sz="1400" dirty="0" smtClean="0"/>
              <a:t>모델에 적용 </a:t>
            </a:r>
            <a:r>
              <a:rPr lang="en-US" altLang="ko-KR" sz="1400" dirty="0" smtClean="0"/>
              <a:t>(</a:t>
            </a:r>
            <a:r>
              <a:rPr lang="ko-KR" altLang="en-US" sz="1400" dirty="0" err="1" smtClean="0"/>
              <a:t>재학습</a:t>
            </a:r>
            <a:r>
              <a:rPr lang="en-US" altLang="ko-KR" sz="1400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dirty="0" smtClean="0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1743714" y="4441344"/>
            <a:ext cx="5409116" cy="1230710"/>
          </a:xfrm>
          <a:prstGeom prst="roundRect">
            <a:avLst>
              <a:gd name="adj" fmla="val 6999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위로 굽은 화살표 13"/>
          <p:cNvSpPr/>
          <p:nvPr/>
        </p:nvSpPr>
        <p:spPr>
          <a:xfrm rot="5400000">
            <a:off x="571075" y="4223454"/>
            <a:ext cx="730235" cy="940037"/>
          </a:xfrm>
          <a:prstGeom prst="bentUpArrow">
            <a:avLst>
              <a:gd name="adj1" fmla="val 14091"/>
              <a:gd name="adj2" fmla="val 25000"/>
              <a:gd name="adj3" fmla="val 2500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48150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9CB95545-3348-4065-9BD0-5628CE2F12CA}"/>
              </a:ext>
            </a:extLst>
          </p:cNvPr>
          <p:cNvCxnSpPr>
            <a:cxnSpLocks/>
          </p:cNvCxnSpPr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B47ADFC-54DC-4A62-94B6-228C93F0A794}"/>
              </a:ext>
            </a:extLst>
          </p:cNvPr>
          <p:cNvSpPr txBox="1"/>
          <p:nvPr/>
        </p:nvSpPr>
        <p:spPr>
          <a:xfrm>
            <a:off x="222085" y="91178"/>
            <a:ext cx="73609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atin typeface="+mj-ea"/>
                <a:ea typeface="+mj-ea"/>
              </a:rPr>
              <a:t>Weakly supervised </a:t>
            </a:r>
            <a:endParaRPr lang="ko-KR" altLang="en-US" sz="2000" b="1" dirty="0">
              <a:latin typeface="+mj-ea"/>
              <a:ea typeface="+mj-ea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710698" y="556119"/>
            <a:ext cx="3322207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u="sng" dirty="0" smtClean="0"/>
              <a:t>대표 이미지 기반의 </a:t>
            </a:r>
            <a:r>
              <a:rPr lang="en-US" altLang="ko-KR" sz="1600" b="1" u="sng" dirty="0" smtClean="0"/>
              <a:t>weakly supervised </a:t>
            </a:r>
            <a:r>
              <a:rPr lang="ko-KR" altLang="en-US" sz="1600" b="1" u="sng" dirty="0" smtClean="0"/>
              <a:t>모델 실험</a:t>
            </a:r>
            <a:endParaRPr lang="en-US" altLang="ko-KR" sz="1600" b="1" u="sng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 smtClean="0"/>
              <a:t>New Data</a:t>
            </a:r>
            <a:r>
              <a:rPr lang="ko-KR" altLang="en-US" sz="1200" dirty="0" smtClean="0"/>
              <a:t>에 대해</a:t>
            </a:r>
            <a:r>
              <a:rPr lang="en-US" altLang="ko-KR" sz="1200" dirty="0" smtClean="0"/>
              <a:t>,  noise filtering </a:t>
            </a:r>
            <a:r>
              <a:rPr lang="ko-KR" altLang="en-US" sz="1200" dirty="0" smtClean="0"/>
              <a:t>및 대표 이미지 선정 코드 적용</a:t>
            </a:r>
            <a:endParaRPr lang="en-US" altLang="ko-KR" sz="1200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/>
              <a:t>새로운 데이터를 추가 하여 기존 </a:t>
            </a:r>
            <a:r>
              <a:rPr lang="en-US" altLang="ko-KR" sz="1200" dirty="0" smtClean="0"/>
              <a:t>COD </a:t>
            </a:r>
            <a:r>
              <a:rPr lang="ko-KR" altLang="en-US" sz="1200" dirty="0" smtClean="0"/>
              <a:t>모델에 적용 </a:t>
            </a:r>
            <a:r>
              <a:rPr lang="en-US" altLang="ko-KR" sz="1200" dirty="0" smtClean="0"/>
              <a:t>(</a:t>
            </a:r>
            <a:r>
              <a:rPr lang="ko-KR" altLang="en-US" sz="1200" dirty="0" err="1" smtClean="0"/>
              <a:t>재학습</a:t>
            </a:r>
            <a:r>
              <a:rPr lang="en-US" altLang="ko-KR" sz="1200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 smtClean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B0540B5-A38F-4897-B190-096178681EF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1529" y="1402845"/>
            <a:ext cx="1705068" cy="170506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A77AD58-2B2A-476D-82A9-FDD3D1F7479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6203" y="1402845"/>
            <a:ext cx="1705068" cy="170506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B5A76DC-71B7-4264-A45C-8A6823AF552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855" y="1402845"/>
            <a:ext cx="1705068" cy="170506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9947123-D22E-4163-AE03-308A04A3DE4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1532" y="3177594"/>
            <a:ext cx="1705068" cy="170506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EEA143E-7BFC-431A-A30A-397FE175354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6206" y="3177594"/>
            <a:ext cx="1725065" cy="172506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A7D26BC-96F6-406D-A55A-528136300E3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" y="3177594"/>
            <a:ext cx="1705068" cy="170506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C9E3353-FBC5-4367-AD96-DEEC4D6C1EA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1532" y="4979673"/>
            <a:ext cx="1705068" cy="170506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045FA87-5042-4154-ACC6-23A564AE9482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6204" y="4979673"/>
            <a:ext cx="1705068" cy="170506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7FEFAE6-D901-4050-B2FC-D3AB53E9B426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" y="4952343"/>
            <a:ext cx="1705068" cy="170506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03340D84-EE17-4397-BD0D-40009A887BAC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1720" y="2836941"/>
            <a:ext cx="1705068" cy="1705068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547BBD24-85DB-4CD3-961F-1EDFC70091E8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8932" y="2836941"/>
            <a:ext cx="1705068" cy="1705068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5723515" y="5278209"/>
            <a:ext cx="3296571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ko-KR" altLang="en-US" sz="1100" dirty="0"/>
          </a:p>
          <a:p>
            <a:r>
              <a:rPr lang="ko-KR" altLang="en-US" sz="1100" dirty="0"/>
              <a:t>세포만 보고 히트를 하는건지 </a:t>
            </a:r>
            <a:endParaRPr lang="en-US" altLang="ko-KR" sz="1100" dirty="0" smtClean="0"/>
          </a:p>
          <a:p>
            <a:r>
              <a:rPr lang="ko-KR" altLang="en-US" sz="1100" dirty="0" smtClean="0"/>
              <a:t>문제를 </a:t>
            </a:r>
            <a:r>
              <a:rPr lang="ko-KR" altLang="en-US" sz="1100" dirty="0"/>
              <a:t>보고 히트하는 건지 의심스러움</a:t>
            </a:r>
          </a:p>
          <a:p>
            <a:endParaRPr lang="ko-KR" altLang="en-US" sz="1100" dirty="0"/>
          </a:p>
          <a:p>
            <a:r>
              <a:rPr lang="ko-KR" altLang="en-US" sz="1100" dirty="0"/>
              <a:t>=&gt; 새로운 테스트 =&gt; 지금은 </a:t>
            </a:r>
            <a:r>
              <a:rPr lang="ko-KR" altLang="en-US" sz="1100" dirty="0" err="1"/>
              <a:t>M이</a:t>
            </a:r>
            <a:r>
              <a:rPr lang="ko-KR" altLang="en-US" sz="1100" dirty="0"/>
              <a:t> 좀 </a:t>
            </a:r>
            <a:r>
              <a:rPr lang="ko-KR" altLang="en-US" sz="1100" dirty="0" err="1"/>
              <a:t>안퍼져있는</a:t>
            </a:r>
            <a:endParaRPr lang="ko-KR" altLang="en-US" sz="1100" dirty="0"/>
          </a:p>
          <a:p>
            <a:r>
              <a:rPr lang="ko-KR" altLang="en-US" sz="1100" dirty="0"/>
              <a:t>=&gt; </a:t>
            </a:r>
            <a:r>
              <a:rPr lang="ko-KR" altLang="en-US" sz="1100" dirty="0" err="1"/>
              <a:t>컷믹스로</a:t>
            </a:r>
            <a:r>
              <a:rPr lang="ko-KR" altLang="en-US" sz="1100" dirty="0"/>
              <a:t> 만들 데이터로 대체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5660875" y="4733103"/>
            <a:ext cx="3359211" cy="192430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36905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1454727" y="3882045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18802" y="3208712"/>
            <a:ext cx="73609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atin typeface="+mj-ea"/>
                <a:ea typeface="+mj-ea"/>
              </a:rPr>
              <a:t>현미경 시스템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18802" y="3863199"/>
            <a:ext cx="73609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atin typeface="+mj-ea"/>
                <a:ea typeface="+mj-ea"/>
              </a:rPr>
              <a:t>Representative</a:t>
            </a:r>
            <a:r>
              <a:rPr lang="ko-KR" altLang="en-US" sz="2000" b="1" dirty="0">
                <a:latin typeface="+mj-ea"/>
                <a:ea typeface="+mj-ea"/>
              </a:rPr>
              <a:t> </a:t>
            </a:r>
            <a:r>
              <a:rPr lang="en-US" altLang="ko-KR" sz="2000" b="1" dirty="0">
                <a:latin typeface="+mj-ea"/>
                <a:ea typeface="+mj-ea"/>
              </a:rPr>
              <a:t>Model</a:t>
            </a:r>
            <a:endParaRPr lang="ko-KR" altLang="en-US" sz="20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7957620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"/>
          <p:cNvSpPr txBox="1"/>
          <p:nvPr/>
        </p:nvSpPr>
        <p:spPr>
          <a:xfrm>
            <a:off x="166254" y="0"/>
            <a:ext cx="285957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Issue summary</a:t>
            </a:r>
            <a:endParaRPr sz="1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99" name="Google Shape;99;p2"/>
          <p:cNvGraphicFramePr/>
          <p:nvPr>
            <p:extLst>
              <p:ext uri="{D42A27DB-BD31-4B8C-83A1-F6EECF244321}">
                <p14:modId xmlns:p14="http://schemas.microsoft.com/office/powerpoint/2010/main" val="3494325280"/>
              </p:ext>
            </p:extLst>
          </p:nvPr>
        </p:nvGraphicFramePr>
        <p:xfrm>
          <a:off x="25172" y="360647"/>
          <a:ext cx="9093650" cy="5816238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748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67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6444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443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20555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u="none" strike="noStrike" cap="none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스캐너</a:t>
                      </a:r>
                      <a:endParaRPr sz="1000" b="1" u="none" strike="noStrike" cap="none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u="none" strike="noStrike" cap="none" dirty="0" smtClean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8/1</a:t>
                      </a:r>
                      <a:r>
                        <a:rPr lang="en-US" altLang="ko-KR" sz="1600" b="1" u="none" strike="noStrike" cap="none" dirty="0" smtClean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</a:t>
                      </a:r>
                      <a:endParaRPr sz="1600" b="1" u="none" strike="noStrike" cap="none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u="none" strike="noStrike" cap="none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8/18</a:t>
                      </a:r>
                      <a:endParaRPr sz="1600" b="1" u="none" strike="noStrike" cap="none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u="none" strike="noStrike" cap="none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WSI</a:t>
                      </a:r>
                      <a:endParaRPr sz="3600" dirty="0"/>
                    </a:p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u="none" strike="noStrike" cap="none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Slide</a:t>
                      </a:r>
                      <a:endParaRPr sz="3600" dirty="0"/>
                    </a:p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u="none" strike="noStrike" cap="none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Classifier</a:t>
                      </a:r>
                      <a:endParaRPr sz="1600" b="1" u="none" strike="noStrike" cap="none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u="none" strike="noStrike" cap="none" dirty="0" smtClean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Feature</a:t>
                      </a:r>
                      <a:br>
                        <a:rPr lang="en-US" sz="1600" b="1" u="none" strike="noStrike" cap="none" dirty="0" smtClean="0">
                          <a:latin typeface="Calibri"/>
                          <a:ea typeface="Calibri"/>
                          <a:cs typeface="Calibri"/>
                          <a:sym typeface="Calibri"/>
                        </a:rPr>
                      </a:br>
                      <a:r>
                        <a:rPr lang="en-US" sz="1600" b="1" u="none" strike="noStrike" cap="none" dirty="0" smtClean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cube</a:t>
                      </a:r>
                      <a:endParaRPr sz="1600" b="1" u="none" strike="noStrike" cap="none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34950" marR="0" lvl="0" indent="-17145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b="1" u="none" strike="noStrike" cap="none" dirty="0" smtClean="0">
                          <a:solidFill>
                            <a:schemeClr val="dk1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Slide-level Framework Evaluation </a:t>
                      </a:r>
                      <a:endParaRPr lang="en-US" altLang="ko-KR" sz="1200" b="1" dirty="0" smtClean="0"/>
                    </a:p>
                    <a:p>
                      <a:pPr marL="234950" marR="0" lvl="0" indent="-17145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b="0" dirty="0" smtClean="0"/>
                        <a:t>Patch-level Classifiers </a:t>
                      </a:r>
                      <a:r>
                        <a:rPr lang="ko-KR" altLang="en-US" sz="1200" b="0" dirty="0" smtClean="0"/>
                        <a:t>업데이트 계획 수립</a:t>
                      </a:r>
                      <a:endParaRPr lang="en-US" altLang="ko-KR" sz="1200" b="0" u="none" strike="noStrike" cap="none" dirty="0" smtClean="0">
                        <a:solidFill>
                          <a:schemeClr val="dk1"/>
                        </a:solidFill>
                        <a:latin typeface="+mn-lt"/>
                        <a:cs typeface="Calibri"/>
                        <a:sym typeface="Calibri"/>
                      </a:endParaRPr>
                    </a:p>
                    <a:p>
                      <a:pPr marL="63500" marR="0" lvl="2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 panose="020B0604020202020204" pitchFamily="34" charset="0"/>
                        <a:buNone/>
                      </a:pPr>
                      <a:r>
                        <a:rPr lang="en-US" altLang="ko-KR" sz="1200" b="0" dirty="0" smtClean="0"/>
                        <a:t>         </a:t>
                      </a:r>
                      <a:r>
                        <a:rPr lang="en-US" altLang="ko-KR" sz="1200" b="0" dirty="0" err="1" smtClean="0"/>
                        <a:t>Lossdiff</a:t>
                      </a:r>
                      <a:endParaRPr lang="en-US" altLang="ko-KR" sz="1200" b="0" dirty="0" smtClean="0"/>
                    </a:p>
                    <a:p>
                      <a:pPr marL="63500" marR="0" lvl="2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 panose="020B0604020202020204" pitchFamily="34" charset="0"/>
                        <a:buNone/>
                      </a:pPr>
                      <a:r>
                        <a:rPr lang="en-US" altLang="ko-KR" sz="1200" b="0" dirty="0" smtClean="0"/>
                        <a:t>         </a:t>
                      </a:r>
                      <a:r>
                        <a:rPr lang="en-US" altLang="ko-KR" sz="1200" b="0" dirty="0" err="1" smtClean="0"/>
                        <a:t>Mixpatch</a:t>
                      </a:r>
                      <a:r>
                        <a:rPr lang="en-US" altLang="ko-KR" sz="1200" b="0" dirty="0" smtClean="0"/>
                        <a:t> 3-class (for Feature Cube +)</a:t>
                      </a:r>
                      <a:endParaRPr sz="1200" b="0" u="none" strike="noStrike" cap="none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1" u="none" strike="noStrike" cap="none" dirty="0" smtClean="0">
                          <a:solidFill>
                            <a:schemeClr val="dk1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평가 일정 변경 </a:t>
                      </a:r>
                    </a:p>
                    <a:p>
                      <a:pPr marL="628650" marR="0" lvl="1" indent="-17145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0" u="none" strike="noStrike" cap="none" dirty="0" smtClean="0">
                          <a:solidFill>
                            <a:schemeClr val="dk1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테스트용 프레임 워크 우선 세팅 </a:t>
                      </a:r>
                    </a:p>
                    <a:p>
                      <a:pPr marL="628650" marR="0" lvl="1" indent="-17145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b="0" u="none" strike="noStrike" cap="none" dirty="0" smtClean="0">
                          <a:solidFill>
                            <a:schemeClr val="dk1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Active leaning </a:t>
                      </a:r>
                      <a:r>
                        <a:rPr lang="ko-KR" altLang="en-US" sz="1200" b="0" u="none" strike="noStrike" cap="none" dirty="0" smtClean="0">
                          <a:solidFill>
                            <a:schemeClr val="dk1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데이터 수집 이후로 연기</a:t>
                      </a:r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3600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rPr lang="en-US" sz="1600" b="1" u="none" strike="noStrike" cap="none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GCN</a:t>
                      </a:r>
                      <a:endParaRPr sz="1600" b="1" u="none" strike="noStrike" cap="none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None/>
                      </a:pPr>
                      <a:endParaRPr sz="1600" b="1" u="none" strike="noStrike" cap="none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just" defTabSz="914400" rtl="0" eaLnBrk="1" fontAlgn="auto" latinLnBrk="1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b="0" u="none" strike="noStrike" cap="none" dirty="0" err="1" smtClean="0">
                          <a:solidFill>
                            <a:schemeClr val="dk1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Willmer</a:t>
                      </a:r>
                      <a:r>
                        <a:rPr lang="en-US" altLang="ko-KR" sz="1200" b="0" u="none" strike="noStrike" cap="none" dirty="0" smtClean="0">
                          <a:solidFill>
                            <a:schemeClr val="dk1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1200" b="0" u="none" strike="noStrike" cap="none" dirty="0" smtClean="0">
                          <a:solidFill>
                            <a:schemeClr val="dk1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연구원과 함께  </a:t>
                      </a:r>
                      <a:r>
                        <a:rPr lang="en-US" altLang="ko-KR" sz="1200" b="0" u="none" strike="noStrike" cap="none" dirty="0" smtClean="0">
                          <a:solidFill>
                            <a:schemeClr val="dk1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Slide-level Framework Evaluation </a:t>
                      </a:r>
                      <a:r>
                        <a:rPr lang="ko-KR" altLang="en-US" sz="1200" b="0" u="none" strike="noStrike" cap="none" dirty="0" smtClean="0">
                          <a:solidFill>
                            <a:schemeClr val="dk1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진행중</a:t>
                      </a:r>
                    </a:p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endParaRPr sz="1200" b="0" u="none" strike="noStrike" cap="none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1" u="none" strike="noStrike" cap="none" dirty="0" smtClean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평가 일정 변경 </a:t>
                      </a:r>
                      <a:endParaRPr lang="en-US" altLang="ko-KR" sz="1200" b="1" u="none" strike="noStrike" cap="none" dirty="0" smtClean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628650" marR="0" lvl="1" indent="-17145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0" u="none" strike="noStrike" cap="none" dirty="0" smtClean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테스트용 프레임 워크 우선 세팅 </a:t>
                      </a:r>
                      <a:endParaRPr lang="en-US" altLang="ko-KR" sz="1200" b="0" u="none" strike="noStrike" cap="none" dirty="0" smtClean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628650" marR="0" lvl="1" indent="-17145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b="0" u="none" strike="noStrike" cap="none" dirty="0" smtClean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Active leaning </a:t>
                      </a:r>
                      <a:r>
                        <a:rPr lang="ko-KR" altLang="en-US" sz="1200" b="0" u="none" strike="noStrike" cap="none" dirty="0" smtClean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데이터 수집 이후로 연기</a:t>
                      </a:r>
                      <a:endParaRPr sz="1200" b="0" u="none" strike="noStrike" cap="none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440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u="none" strike="noStrike" cap="none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Incremental </a:t>
                      </a:r>
                      <a:r>
                        <a:rPr lang="en-US" sz="1600" b="1" u="none" strike="noStrike" cap="none" dirty="0" smtClean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/>
                      </a:r>
                      <a:br>
                        <a:rPr lang="en-US" sz="1600" b="1" u="none" strike="noStrike" cap="none" dirty="0" smtClean="0">
                          <a:latin typeface="Calibri"/>
                          <a:ea typeface="Calibri"/>
                          <a:cs typeface="Calibri"/>
                          <a:sym typeface="Calibri"/>
                        </a:rPr>
                      </a:br>
                      <a:r>
                        <a:rPr lang="en-US" sz="1600" b="1" u="none" strike="noStrike" cap="none" dirty="0" smtClean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learning</a:t>
                      </a:r>
                      <a:endParaRPr sz="1600" b="1" u="none" strike="noStrike" cap="none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Char char="•"/>
                      </a:pPr>
                      <a:r>
                        <a:rPr lang="en-US" sz="1200" u="none" strike="noStrike" kern="1200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IL </a:t>
                      </a:r>
                      <a:r>
                        <a:rPr lang="en-US" sz="1200" u="none" strike="noStrike" kern="1200" cap="none" dirty="0" err="1" smtClean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파트</a:t>
                      </a:r>
                      <a:r>
                        <a:rPr lang="en-US" altLang="ko-KR" sz="1200" u="none" strike="noStrike" kern="1200" cap="none" dirty="0" smtClean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</a:t>
                      </a:r>
                      <a:r>
                        <a:rPr lang="en-US" sz="1200" u="none" strike="noStrike" kern="1200" cap="none" dirty="0" smtClean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AL </a:t>
                      </a:r>
                      <a:r>
                        <a:rPr lang="en-US" sz="1200" u="none" strike="noStrike" kern="1200" cap="none" dirty="0" err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문서화</a:t>
                      </a:r>
                      <a:r>
                        <a:rPr lang="en-US" sz="1200" u="none" strike="noStrike" kern="1200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1200" u="none" strike="noStrike" kern="1200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수정</a:t>
                      </a:r>
                      <a:r>
                        <a:rPr lang="en-US" altLang="ko-KR" sz="1200" u="none" strike="noStrike" kern="1200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1200" u="none" strike="noStrike" kern="1200" cap="none" dirty="0" err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진행</a:t>
                      </a:r>
                      <a:r>
                        <a:rPr lang="en-US" sz="1200" u="none" strike="noStrike" kern="1200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1200" u="none" strike="noStrike" kern="1200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중</a:t>
                      </a:r>
                      <a:endParaRPr sz="1200" u="none" strike="noStrike" kern="1200" cap="none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</a:endParaRPr>
                    </a:p>
                    <a:p>
                      <a:pPr marL="171450" marR="0" lvl="0" indent="-171450" algn="l" defTabSz="914400" rtl="0" eaLnBrk="1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Char char="•"/>
                      </a:pPr>
                      <a:r>
                        <a:rPr lang="en-US" sz="1200" u="none" strike="noStrike" kern="1200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AL </a:t>
                      </a:r>
                      <a:r>
                        <a:rPr lang="en-US" sz="1200" u="none" strike="noStrike" kern="1200" cap="none" dirty="0" err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파트</a:t>
                      </a:r>
                      <a:endParaRPr sz="1200" u="none" strike="noStrike" kern="1200" cap="none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</a:endParaRPr>
                    </a:p>
                    <a:p>
                      <a:pPr marL="628650" marR="0" lvl="1" indent="-171450" algn="l" defTabSz="914400" rtl="0" eaLnBrk="1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 panose="020B0604020202020204" pitchFamily="34" charset="0"/>
                        <a:buChar char="•"/>
                      </a:pPr>
                      <a:r>
                        <a:rPr lang="en-US" sz="1200" u="none" strike="noStrike" kern="1200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1) </a:t>
                      </a:r>
                      <a:r>
                        <a:rPr lang="ko-KR" altLang="en-US" sz="1200" u="none" strike="noStrike" kern="1200" cap="none" dirty="0" smtClean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추천</a:t>
                      </a:r>
                      <a:r>
                        <a:rPr lang="en-US" sz="1200" u="none" strike="noStrike" kern="1200" cap="none" dirty="0" smtClean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1200" u="none" strike="noStrike" kern="1200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module (</a:t>
                      </a:r>
                      <a:r>
                        <a:rPr lang="ko-KR" altLang="en-US" sz="1200" u="none" strike="noStrike" kern="1200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알고리즘 </a:t>
                      </a:r>
                      <a:r>
                        <a:rPr lang="ko-KR" altLang="en-US" sz="1200" u="none" strike="noStrike" kern="1200" cap="none" dirty="0" smtClean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정리</a:t>
                      </a:r>
                      <a:r>
                        <a:rPr lang="en-US" altLang="ko-KR" sz="1200" u="none" strike="noStrike" kern="1200" cap="none" dirty="0" smtClean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1200" u="none" strike="noStrike" kern="1200" cap="none" dirty="0" smtClean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실험 </a:t>
                      </a:r>
                      <a:r>
                        <a:rPr lang="ko-KR" altLang="en-US" sz="1200" u="none" strike="noStrike" kern="1200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세팅</a:t>
                      </a:r>
                      <a:r>
                        <a:rPr lang="en-US" sz="1200" u="none" strike="noStrike" kern="1200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sz="1200" u="none" strike="noStrike" kern="1200" cap="none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</a:endParaRPr>
                    </a:p>
                    <a:p>
                      <a:pPr marL="628650" marR="0" lvl="1" indent="-171450" algn="l" defTabSz="914400" rtl="0" eaLnBrk="1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 panose="020B0604020202020204" pitchFamily="34" charset="0"/>
                        <a:buChar char="•"/>
                      </a:pPr>
                      <a:r>
                        <a:rPr lang="en-US" sz="1200" u="none" strike="noStrike" kern="1200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2) patch generator module (</a:t>
                      </a:r>
                      <a:r>
                        <a:rPr lang="en-US" sz="1200" u="none" strike="noStrike" kern="1200" cap="none" dirty="0" err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개발</a:t>
                      </a:r>
                      <a:r>
                        <a:rPr lang="en-US" sz="1200" u="none" strike="noStrike" kern="1200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1200" u="none" strike="noStrike" kern="1200" cap="none" dirty="0" err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완료</a:t>
                      </a:r>
                      <a:r>
                        <a:rPr lang="en-US" sz="1200" u="none" strike="noStrike" kern="1200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sz="1200" u="none" strike="noStrike" kern="1200" cap="none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171450" marR="0" lvl="0" indent="-171450" algn="l" defTabSz="914400" rtl="0" eaLnBrk="1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Char char="•"/>
                      </a:pPr>
                      <a:r>
                        <a:rPr lang="en-US" sz="1200" u="none" strike="noStrike" kern="1200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Training </a:t>
                      </a:r>
                      <a:r>
                        <a:rPr lang="en-US" sz="1200" u="none" strike="noStrike" kern="1200" cap="none" dirty="0" err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파트</a:t>
                      </a:r>
                      <a:endParaRPr sz="1200" u="none" strike="noStrike" kern="1200" cap="none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</a:endParaRPr>
                    </a:p>
                    <a:p>
                      <a:pPr marL="628650" marR="0" lvl="1" indent="-171450" algn="l" defTabSz="914400" rtl="0" eaLnBrk="1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Char char="•"/>
                      </a:pPr>
                      <a:r>
                        <a:rPr lang="en-US" sz="1200" u="none" strike="noStrike" kern="1200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3) patch classifier training module (</a:t>
                      </a:r>
                      <a:r>
                        <a:rPr lang="en-US" sz="1200" u="none" strike="noStrike" kern="1200" cap="none" dirty="0" err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개발</a:t>
                      </a:r>
                      <a:r>
                        <a:rPr lang="en-US" sz="1200" u="none" strike="noStrike" kern="1200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1200" u="none" strike="noStrike" kern="1200" cap="none" dirty="0" err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완료</a:t>
                      </a:r>
                      <a:r>
                        <a:rPr lang="en-US" sz="1200" u="none" strike="noStrike" kern="1200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sz="1200" u="none" strike="noStrike" kern="1200" cap="none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</a:endParaRPr>
                    </a:p>
                    <a:p>
                      <a:pPr marL="628650" marR="0" lvl="1" indent="-171450" algn="l" defTabSz="914400" rtl="0" eaLnBrk="1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Char char="•"/>
                      </a:pPr>
                      <a:r>
                        <a:rPr lang="en-US" sz="1200" u="none" strike="noStrike" kern="1200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4) WSI classifier train module (</a:t>
                      </a:r>
                      <a:r>
                        <a:rPr lang="en-US" sz="1200" u="none" strike="noStrike" kern="1200" cap="none" dirty="0" err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개발</a:t>
                      </a:r>
                      <a:r>
                        <a:rPr lang="en-US" sz="1200" u="none" strike="noStrike" kern="1200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1200" u="none" strike="noStrike" kern="1200" cap="none" dirty="0" err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완료</a:t>
                      </a:r>
                      <a:r>
                        <a:rPr lang="en-US" sz="1200" u="none" strike="noStrike" kern="1200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sz="1200" u="none" strike="noStrike" kern="1200" cap="none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b="1" u="none" strike="noStrike" cap="none" dirty="0" smtClean="0">
                          <a:solidFill>
                            <a:schemeClr val="dk1"/>
                          </a:solidFill>
                          <a:latin typeface="+mn-lt"/>
                          <a:cs typeface="Calibri"/>
                          <a:sym typeface="Calibri"/>
                        </a:rPr>
                        <a:t>AL </a:t>
                      </a:r>
                      <a:r>
                        <a:rPr lang="ko-KR" altLang="en-US" sz="1200" b="1" u="none" strike="noStrike" cap="none" dirty="0" smtClean="0">
                          <a:solidFill>
                            <a:schemeClr val="dk1"/>
                          </a:solidFill>
                          <a:latin typeface="+mn-lt"/>
                          <a:cs typeface="Calibri"/>
                          <a:sym typeface="Calibri"/>
                        </a:rPr>
                        <a:t>모듈 통합을 </a:t>
                      </a:r>
                      <a:r>
                        <a:rPr lang="ko-KR" altLang="en-US" sz="1200" b="0" u="none" strike="noStrike" cap="none" dirty="0" smtClean="0">
                          <a:solidFill>
                            <a:schemeClr val="dk1"/>
                          </a:solidFill>
                          <a:latin typeface="+mn-lt"/>
                          <a:cs typeface="Calibri"/>
                          <a:sym typeface="Calibri"/>
                        </a:rPr>
                        <a:t>위한 디자인 중</a:t>
                      </a:r>
                      <a:endParaRPr lang="en-US" altLang="ko-KR" sz="1200" b="0" u="none" strike="noStrike" cap="none" dirty="0" smtClean="0">
                        <a:solidFill>
                          <a:schemeClr val="dk1"/>
                        </a:solidFill>
                        <a:latin typeface="+mn-lt"/>
                        <a:cs typeface="Calibri"/>
                        <a:sym typeface="Calibri"/>
                      </a:endParaRPr>
                    </a:p>
                    <a:p>
                      <a:pPr marL="628650" marR="0" lvl="1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b="0" u="none" strike="noStrike" cap="none" dirty="0" smtClean="0">
                          <a:solidFill>
                            <a:schemeClr val="dk1"/>
                          </a:solidFill>
                          <a:latin typeface="+mn-lt"/>
                          <a:cs typeface="Calibri"/>
                          <a:sym typeface="Calibri"/>
                        </a:rPr>
                        <a:t>8/29 </a:t>
                      </a:r>
                      <a:r>
                        <a:rPr lang="ko-KR" altLang="en-US" sz="1200" b="0" u="none" strike="noStrike" cap="none" dirty="0" smtClean="0">
                          <a:solidFill>
                            <a:schemeClr val="dk1"/>
                          </a:solidFill>
                          <a:latin typeface="+mn-lt"/>
                          <a:cs typeface="Calibri"/>
                          <a:sym typeface="Calibri"/>
                        </a:rPr>
                        <a:t>이후 통합 작업 진행 예정</a:t>
                      </a:r>
                      <a:endParaRPr lang="en-US" altLang="ko-KR" sz="1200" b="0" u="none" strike="noStrike" cap="none" dirty="0" smtClean="0">
                        <a:solidFill>
                          <a:schemeClr val="dk1"/>
                        </a:solidFill>
                        <a:latin typeface="+mn-lt"/>
                        <a:cs typeface="Calibri"/>
                        <a:sym typeface="Calibri"/>
                      </a:endParaRPr>
                    </a:p>
                    <a:p>
                      <a:pPr marL="171450" marR="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b="0" u="sng" strike="noStrike" cap="none" dirty="0" smtClean="0">
                          <a:solidFill>
                            <a:schemeClr val="dk1"/>
                          </a:solidFill>
                          <a:latin typeface="+mn-lt"/>
                          <a:cs typeface="Calibri"/>
                          <a:sym typeface="Calibri"/>
                        </a:rPr>
                        <a:t>UI </a:t>
                      </a:r>
                      <a:r>
                        <a:rPr lang="ko-KR" altLang="en-US" sz="1200" b="0" u="sng" strike="noStrike" cap="none" dirty="0" smtClean="0">
                          <a:solidFill>
                            <a:schemeClr val="dk1"/>
                          </a:solidFill>
                          <a:latin typeface="+mn-lt"/>
                          <a:cs typeface="Calibri"/>
                          <a:sym typeface="Calibri"/>
                        </a:rPr>
                        <a:t>논의를 위한 미팅 요청 </a:t>
                      </a:r>
                      <a:endParaRPr lang="en-US" altLang="ko-KR" sz="1200" b="0" u="sng" strike="noStrike" cap="none" dirty="0" smtClean="0">
                        <a:solidFill>
                          <a:schemeClr val="dk1"/>
                        </a:solidFill>
                        <a:latin typeface="+mn-lt"/>
                        <a:cs typeface="Calibri"/>
                        <a:sym typeface="Calibri"/>
                      </a:endParaRPr>
                    </a:p>
                    <a:p>
                      <a:pPr marL="628650" marR="0" lvl="1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0" u="none" strike="noStrike" cap="none" dirty="0" smtClean="0">
                          <a:solidFill>
                            <a:schemeClr val="dk1"/>
                          </a:solidFill>
                          <a:latin typeface="+mn-lt"/>
                          <a:cs typeface="Calibri"/>
                          <a:sym typeface="Calibri"/>
                        </a:rPr>
                        <a:t>현황 확인 및  개발 방향 목적 </a:t>
                      </a:r>
                      <a:r>
                        <a:rPr lang="en-US" altLang="ko-KR" sz="1200" b="0" u="none" strike="noStrike" cap="none" dirty="0" smtClean="0">
                          <a:solidFill>
                            <a:schemeClr val="dk1"/>
                          </a:solidFill>
                          <a:latin typeface="+mn-lt"/>
                          <a:cs typeface="Calibri"/>
                          <a:sym typeface="Calibri"/>
                        </a:rPr>
                        <a:t>(</a:t>
                      </a:r>
                      <a:r>
                        <a:rPr lang="ko-KR" altLang="en-US" sz="1200" b="0" u="none" strike="noStrike" cap="none" dirty="0" smtClean="0">
                          <a:solidFill>
                            <a:schemeClr val="dk1"/>
                          </a:solidFill>
                          <a:latin typeface="+mn-lt"/>
                          <a:cs typeface="Calibri"/>
                          <a:sym typeface="Calibri"/>
                        </a:rPr>
                        <a:t>실무자</a:t>
                      </a:r>
                      <a:r>
                        <a:rPr lang="en-US" altLang="ko-KR" sz="1200" b="0" u="none" strike="noStrike" cap="none" dirty="0" smtClean="0">
                          <a:solidFill>
                            <a:schemeClr val="dk1"/>
                          </a:solidFill>
                          <a:latin typeface="+mn-lt"/>
                          <a:cs typeface="Calibri"/>
                          <a:sym typeface="Calibri"/>
                        </a:rPr>
                        <a:t>)</a:t>
                      </a:r>
                    </a:p>
                    <a:p>
                      <a:pPr marL="171450" marR="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b="0" u="sng" strike="noStrike" cap="none" dirty="0" smtClean="0">
                          <a:solidFill>
                            <a:schemeClr val="dk1"/>
                          </a:solidFill>
                          <a:latin typeface="+mn-lt"/>
                          <a:cs typeface="Calibri"/>
                          <a:sym typeface="Calibri"/>
                        </a:rPr>
                        <a:t>AL </a:t>
                      </a:r>
                      <a:r>
                        <a:rPr lang="ko-KR" altLang="en-US" sz="1200" b="0" u="sng" strike="noStrike" cap="none" dirty="0" smtClean="0">
                          <a:solidFill>
                            <a:schemeClr val="dk1"/>
                          </a:solidFill>
                          <a:latin typeface="+mn-lt"/>
                          <a:cs typeface="Calibri"/>
                          <a:sym typeface="Calibri"/>
                        </a:rPr>
                        <a:t>테스트를 위한 </a:t>
                      </a:r>
                      <a:r>
                        <a:rPr lang="en-US" altLang="ko-KR" sz="1200" b="0" u="sng" strike="noStrike" cap="none" dirty="0" smtClean="0">
                          <a:solidFill>
                            <a:schemeClr val="dk1"/>
                          </a:solidFill>
                          <a:latin typeface="+mn-lt"/>
                          <a:cs typeface="Calibri"/>
                          <a:sym typeface="Calibri"/>
                        </a:rPr>
                        <a:t>226 </a:t>
                      </a:r>
                      <a:r>
                        <a:rPr lang="ko-KR" altLang="en-US" sz="1200" b="0" u="sng" strike="noStrike" cap="none" dirty="0" smtClean="0">
                          <a:solidFill>
                            <a:schemeClr val="dk1"/>
                          </a:solidFill>
                          <a:latin typeface="+mn-lt"/>
                          <a:cs typeface="Calibri"/>
                          <a:sym typeface="Calibri"/>
                        </a:rPr>
                        <a:t>사용 일정 협의 필요</a:t>
                      </a:r>
                      <a:endParaRPr lang="en-US" altLang="ko-KR" sz="1200" b="0" u="sng" strike="noStrike" cap="none" dirty="0" smtClean="0">
                        <a:solidFill>
                          <a:schemeClr val="dk1"/>
                        </a:solidFill>
                        <a:latin typeface="+mn-lt"/>
                        <a:cs typeface="Calibri"/>
                        <a:sym typeface="Calibri"/>
                      </a:endParaRPr>
                    </a:p>
                    <a:p>
                      <a:pPr marL="628650" marR="0" lvl="1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b="0" u="none" strike="noStrike" cap="none" dirty="0" smtClean="0">
                          <a:solidFill>
                            <a:schemeClr val="dk1"/>
                          </a:solidFill>
                          <a:latin typeface="+mn-lt"/>
                          <a:cs typeface="Calibri"/>
                          <a:sym typeface="Calibri"/>
                        </a:rPr>
                        <a:t>9/15</a:t>
                      </a:r>
                      <a:r>
                        <a:rPr lang="ko-KR" altLang="en-US" sz="1200" b="0" u="none" strike="noStrike" cap="none" dirty="0" smtClean="0">
                          <a:solidFill>
                            <a:schemeClr val="dk1"/>
                          </a:solidFill>
                          <a:latin typeface="+mn-lt"/>
                          <a:cs typeface="Calibri"/>
                          <a:sym typeface="Calibri"/>
                        </a:rPr>
                        <a:t>일 이후 테스트 예정</a:t>
                      </a:r>
                      <a:endParaRPr sz="2800" dirty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920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rPr lang="en-US" sz="1800" b="1" u="none" strike="noStrike" cap="none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r>
                        <a:rPr lang="ko-KR" altLang="en-US" sz="1800" b="1" u="none" strike="noStrike" cap="none" dirty="0" smtClean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기타</a:t>
                      </a:r>
                      <a:endParaRPr sz="1800" b="1" u="none" strike="noStrike" cap="none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Char char="•"/>
                      </a:pPr>
                      <a:r>
                        <a:rPr lang="en-US" altLang="ko-KR" sz="1200" u="none" strike="noStrike" cap="none" dirty="0" smtClean="0">
                          <a:solidFill>
                            <a:schemeClr val="dk1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8</a:t>
                      </a: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월 </a:t>
                      </a:r>
                      <a:r>
                        <a:rPr lang="en-US" altLang="ko-KR" sz="1200" u="none" strike="noStrike" cap="none" dirty="0" smtClean="0">
                          <a:solidFill>
                            <a:schemeClr val="dk1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31</a:t>
                      </a: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일 </a:t>
                      </a:r>
                      <a:r>
                        <a:rPr lang="ko-KR" altLang="en-US" sz="1200" u="none" strike="noStrike" cap="none" dirty="0" err="1" smtClean="0">
                          <a:solidFill>
                            <a:schemeClr val="dk1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장지욱</a:t>
                      </a: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 차장님</a:t>
                      </a:r>
                      <a:r>
                        <a:rPr lang="en-US" altLang="ko-KR" sz="1200" u="none" strike="noStrike" cap="none" dirty="0" smtClean="0">
                          <a:solidFill>
                            <a:schemeClr val="dk1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- VIT </a:t>
                      </a: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미팅 가능여부 전달</a:t>
                      </a:r>
                      <a:endParaRPr lang="en-US" altLang="ko-KR" sz="1200" u="none" strike="noStrike" cap="none" dirty="0" smtClean="0">
                        <a:solidFill>
                          <a:schemeClr val="dk1"/>
                        </a:solidFill>
                        <a:latin typeface="+mn-lt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Char char="•"/>
                        <a:tabLst/>
                        <a:defRPr/>
                      </a:pP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특허 서류 </a:t>
                      </a:r>
                      <a:r>
                        <a:rPr lang="en-US" altLang="ko-KR" sz="1200" u="none" strike="noStrike" cap="none" dirty="0" smtClean="0">
                          <a:solidFill>
                            <a:schemeClr val="dk1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건 우편 전달 </a:t>
                      </a:r>
                      <a:r>
                        <a:rPr lang="ko-KR" altLang="en-US" sz="1200" u="none" strike="noStrike" cap="none" dirty="0" err="1" smtClean="0">
                          <a:solidFill>
                            <a:schemeClr val="dk1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예쩡</a:t>
                      </a:r>
                      <a:endParaRPr lang="en-US" altLang="ko-KR" sz="1200" u="none" strike="noStrike" cap="none" dirty="0" smtClean="0">
                        <a:solidFill>
                          <a:schemeClr val="dk1"/>
                        </a:solidFill>
                        <a:latin typeface="+mn-lt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Char char="•"/>
                      </a:pPr>
                      <a:endParaRPr sz="1200" u="none" strike="noStrike" cap="none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9CB95545-3348-4065-9BD0-5628CE2F12CA}"/>
              </a:ext>
            </a:extLst>
          </p:cNvPr>
          <p:cNvCxnSpPr>
            <a:cxnSpLocks/>
          </p:cNvCxnSpPr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B47ADFC-54DC-4A62-94B6-228C93F0A794}"/>
              </a:ext>
            </a:extLst>
          </p:cNvPr>
          <p:cNvSpPr txBox="1"/>
          <p:nvPr/>
        </p:nvSpPr>
        <p:spPr>
          <a:xfrm>
            <a:off x="222085" y="91178"/>
            <a:ext cx="73609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atin typeface="+mj-ea"/>
                <a:ea typeface="+mj-ea"/>
              </a:rPr>
              <a:t>Representative model</a:t>
            </a:r>
            <a:endParaRPr lang="ko-KR" altLang="en-US" sz="2000" b="1" dirty="0">
              <a:latin typeface="+mj-ea"/>
              <a:ea typeface="+mj-ea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42908" y="652329"/>
            <a:ext cx="8476573" cy="1985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u="sng" dirty="0" smtClean="0"/>
              <a:t>대표 이미지 실험 정성 평가 </a:t>
            </a:r>
            <a:r>
              <a:rPr lang="en-US" altLang="ko-KR" b="1" u="sng" dirty="0" smtClean="0"/>
              <a:t>(7</a:t>
            </a:r>
            <a:r>
              <a:rPr lang="ko-KR" altLang="en-US" b="1" u="sng" dirty="0" smtClean="0"/>
              <a:t>건</a:t>
            </a:r>
            <a:r>
              <a:rPr lang="en-US" altLang="ko-KR" b="1" u="sng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전문의에 의한 대표이미지 선정 결과 진행중</a:t>
            </a:r>
            <a:endParaRPr lang="en-US" altLang="ko-KR" sz="1600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결과 데이터 전달 완료 </a:t>
            </a:r>
            <a:r>
              <a:rPr lang="en-US" altLang="ko-KR" sz="1600" dirty="0" smtClean="0"/>
              <a:t>(via e-mail)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정성 평가 피드백 예정 </a:t>
            </a:r>
            <a:r>
              <a:rPr lang="en-US" altLang="ko-KR" sz="1600" dirty="0" smtClean="0"/>
              <a:t>(8/26)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085" y="3019480"/>
            <a:ext cx="5954628" cy="31164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3465" y="3019480"/>
            <a:ext cx="2010262" cy="336995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0741" y="1315659"/>
            <a:ext cx="3702986" cy="1214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2889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6254" y="146057"/>
            <a:ext cx="2859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Issue summary</a:t>
            </a:r>
            <a:endParaRPr lang="ko-KR" altLang="en-US" b="1" dirty="0"/>
          </a:p>
        </p:txBody>
      </p:sp>
      <p:graphicFrame>
        <p:nvGraphicFramePr>
          <p:cNvPr id="6" name="Google Shape;105;p3">
            <a:extLst>
              <a:ext uri="{FF2B5EF4-FFF2-40B4-BE49-F238E27FC236}">
                <a16:creationId xmlns:a16="http://schemas.microsoft.com/office/drawing/2014/main" id="{1410C734-B2A6-48E1-A17C-DFA776C2E18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8909251"/>
              </p:ext>
            </p:extLst>
          </p:nvPr>
        </p:nvGraphicFramePr>
        <p:xfrm>
          <a:off x="187737" y="608007"/>
          <a:ext cx="8768525" cy="5703743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292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16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593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6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u="none" strike="noStrike" cap="none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현미경</a:t>
                      </a:r>
                      <a:endParaRPr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b="0" u="none" strike="noStrike" cap="none" dirty="0" smtClean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08/1</a:t>
                      </a:r>
                      <a:r>
                        <a:rPr lang="en-US" altLang="ko-KR" sz="1200" b="0" u="none" strike="noStrike" cap="none" dirty="0" smtClean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</a:t>
                      </a:r>
                      <a:endParaRPr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b="0" u="none" strike="noStrike" cap="none" dirty="0" smtClean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08/</a:t>
                      </a:r>
                      <a:r>
                        <a:rPr lang="en-US" altLang="ko-KR" sz="1200" b="0" u="none" strike="noStrike" cap="none" dirty="0" smtClean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23</a:t>
                      </a:r>
                      <a:endParaRPr dirty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04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Representative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Model</a:t>
                      </a:r>
                      <a:endParaRPr sz="12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baseline="0" dirty="0" smtClean="0"/>
                        <a:t>Baseline Clustering Project </a:t>
                      </a:r>
                      <a:r>
                        <a:rPr lang="ko-KR" altLang="en-US" sz="1200" baseline="0" dirty="0" smtClean="0"/>
                        <a:t>추가 검증</a:t>
                      </a:r>
                      <a:endParaRPr lang="en-US" altLang="ko-KR" sz="1200" baseline="0" dirty="0" smtClean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u="sng" baseline="0" dirty="0" err="1" smtClean="0"/>
                        <a:t>씨젠</a:t>
                      </a:r>
                      <a:r>
                        <a:rPr lang="ko-KR" altLang="en-US" sz="1200" u="sng" baseline="0" dirty="0" smtClean="0"/>
                        <a:t> 실무자 미팅에서 정성 평가 예정 </a:t>
                      </a:r>
                      <a:r>
                        <a:rPr lang="en-US" altLang="ko-KR" sz="1200" baseline="0" dirty="0" smtClean="0"/>
                        <a:t>(8/26)</a:t>
                      </a:r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aseline="0" dirty="0" smtClean="0"/>
                        <a:t>데이터 전달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완료</a:t>
                      </a:r>
                      <a:endParaRPr lang="en-US" altLang="ko-KR" sz="1200" baseline="0" dirty="0" smtClean="0"/>
                    </a:p>
                  </a:txBody>
                  <a:tcPr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617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Segmentation</a:t>
                      </a:r>
                      <a:endParaRPr sz="1200" b="1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aseline="0" dirty="0" smtClean="0"/>
                        <a:t>새로운 </a:t>
                      </a:r>
                      <a:r>
                        <a:rPr lang="en-US" altLang="ko-KR" sz="1200" baseline="0" dirty="0" smtClean="0"/>
                        <a:t>Architecture </a:t>
                      </a:r>
                      <a:r>
                        <a:rPr lang="ko-KR" altLang="en-US" sz="1200" baseline="0" dirty="0" smtClean="0"/>
                        <a:t>도입 </a:t>
                      </a:r>
                      <a:r>
                        <a:rPr lang="en-US" altLang="ko-KR" sz="1200" baseline="0" dirty="0" smtClean="0"/>
                        <a:t>: </a:t>
                      </a:r>
                      <a:r>
                        <a:rPr lang="en-US" altLang="ko-KR" sz="1200" baseline="0" dirty="0" err="1" smtClean="0"/>
                        <a:t>Unet</a:t>
                      </a:r>
                      <a:endParaRPr lang="en-US" altLang="ko-KR" sz="1200" baseline="0" dirty="0" smtClean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u="sng" baseline="0" dirty="0" err="1" smtClean="0"/>
                        <a:t>아키텍쳐간</a:t>
                      </a:r>
                      <a:r>
                        <a:rPr lang="ko-KR" altLang="en-US" sz="1200" u="sng" baseline="0" dirty="0" smtClean="0"/>
                        <a:t> 비교 실험 </a:t>
                      </a:r>
                      <a:r>
                        <a:rPr lang="en-US" altLang="ko-KR" sz="1200" u="sng" baseline="0" dirty="0" smtClean="0"/>
                        <a:t>1</a:t>
                      </a:r>
                      <a:r>
                        <a:rPr lang="ko-KR" altLang="en-US" sz="1200" u="sng" baseline="0" dirty="0" smtClean="0"/>
                        <a:t>차 완료</a:t>
                      </a:r>
                      <a:r>
                        <a:rPr lang="en-US" altLang="ko-KR" sz="1200" baseline="0" dirty="0" smtClean="0"/>
                        <a:t>: </a:t>
                      </a:r>
                      <a:r>
                        <a:rPr lang="en-US" altLang="ko-KR" sz="1200" baseline="0" dirty="0" err="1" smtClean="0"/>
                        <a:t>Unet</a:t>
                      </a:r>
                      <a:r>
                        <a:rPr lang="en-US" altLang="ko-KR" sz="1200" baseline="0" dirty="0" smtClean="0"/>
                        <a:t>- </a:t>
                      </a:r>
                      <a:r>
                        <a:rPr lang="en-US" altLang="ko-KR" sz="1200" baseline="0" dirty="0" err="1" smtClean="0"/>
                        <a:t>Deeplab</a:t>
                      </a:r>
                      <a:endParaRPr lang="en-US" altLang="ko-KR" sz="1200" baseline="0" dirty="0" smtClean="0"/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baseline="0" dirty="0" err="1" smtClean="0"/>
                        <a:t>Unet</a:t>
                      </a:r>
                      <a:r>
                        <a:rPr lang="ko-KR" altLang="en-US" sz="1200" baseline="0" dirty="0" smtClean="0"/>
                        <a:t>이 다양한 평가 지표에서 좋은 결과</a:t>
                      </a:r>
                      <a:endParaRPr lang="en-US" altLang="ko-KR" sz="1200" baseline="0" dirty="0" smtClean="0"/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baseline="0" dirty="0" err="1" smtClean="0"/>
                        <a:t>Cutmix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방식의 정량적 효과 확인</a:t>
                      </a:r>
                      <a:endParaRPr lang="en-US" altLang="ko-KR" sz="1200" baseline="0" dirty="0"/>
                    </a:p>
                  </a:txBody>
                  <a:tcPr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3076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Weakly supervised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Learning</a:t>
                      </a:r>
                      <a:endParaRPr sz="1200" b="1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baseline="0" dirty="0" smtClean="0"/>
                        <a:t>GCN</a:t>
                      </a:r>
                      <a:r>
                        <a:rPr lang="ko-KR" altLang="en-US" sz="1200" baseline="0" dirty="0" smtClean="0"/>
                        <a:t> 기반의 </a:t>
                      </a:r>
                      <a:r>
                        <a:rPr lang="en-US" altLang="ko-KR" sz="1200" baseline="0" dirty="0" smtClean="0"/>
                        <a:t>Multiple Instance Learning (MIL)</a:t>
                      </a:r>
                      <a:r>
                        <a:rPr lang="ko-KR" altLang="en-US" sz="1200" baseline="0" dirty="0" smtClean="0"/>
                        <a:t>방식 적용 코드 작업 중</a:t>
                      </a:r>
                      <a:endParaRPr lang="en-US" altLang="ko-KR" sz="1200" baseline="0" dirty="0" smtClean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u="sng" baseline="0" dirty="0" smtClean="0"/>
                        <a:t>MIL </a:t>
                      </a:r>
                      <a:r>
                        <a:rPr lang="ko-KR" altLang="en-US" sz="1200" u="sng" baseline="0" dirty="0" smtClean="0"/>
                        <a:t>실험 진행 연기</a:t>
                      </a:r>
                      <a:endParaRPr lang="en-US" altLang="ko-KR" sz="1200" u="sng" baseline="0" dirty="0" smtClean="0"/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baseline="0" dirty="0" smtClean="0"/>
                        <a:t>Loss </a:t>
                      </a:r>
                      <a:r>
                        <a:rPr lang="ko-KR" altLang="en-US" sz="1200" baseline="0" dirty="0" smtClean="0"/>
                        <a:t>수렴의 어려운 이슈</a:t>
                      </a:r>
                      <a:endParaRPr lang="en-US" altLang="ko-KR" sz="1200" baseline="0" dirty="0" smtClean="0"/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aseline="0" dirty="0" err="1" smtClean="0"/>
                        <a:t>연산량의</a:t>
                      </a:r>
                      <a:r>
                        <a:rPr lang="ko-KR" altLang="en-US" sz="1200" baseline="0" dirty="0" smtClean="0"/>
                        <a:t> 어려움</a:t>
                      </a:r>
                      <a:endParaRPr lang="en-US" altLang="ko-KR" sz="1200" baseline="0" dirty="0" smtClean="0"/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baseline="0" dirty="0" smtClean="0"/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u="sng" baseline="0" dirty="0" smtClean="0"/>
                        <a:t>대표 이미지 기반의 </a:t>
                      </a:r>
                      <a:r>
                        <a:rPr lang="en-US" altLang="ko-KR" sz="1200" u="sng" baseline="0" dirty="0" smtClean="0"/>
                        <a:t>COD </a:t>
                      </a:r>
                      <a:r>
                        <a:rPr lang="ko-KR" altLang="en-US" sz="1200" u="sng" baseline="0" dirty="0" err="1" smtClean="0"/>
                        <a:t>재학습</a:t>
                      </a:r>
                      <a:r>
                        <a:rPr lang="ko-KR" altLang="en-US" sz="1200" u="sng" baseline="0" dirty="0" smtClean="0"/>
                        <a:t> 진행</a:t>
                      </a:r>
                      <a:endParaRPr lang="en-US" altLang="ko-KR" sz="1200" u="sng" baseline="0" dirty="0" smtClean="0"/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baseline="0" dirty="0"/>
                    </a:p>
                  </a:txBody>
                  <a:tcPr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0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기타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Char char="•"/>
                      </a:pPr>
                      <a:r>
                        <a:rPr lang="en-US" altLang="ko-KR" sz="1000" b="1" u="none" strike="noStrike" cap="none" dirty="0" smtClean="0">
                          <a:latin typeface="+mn-lt"/>
                          <a:ea typeface="Calibri"/>
                          <a:cs typeface="Calibri"/>
                          <a:sym typeface="Calibri"/>
                        </a:rPr>
                        <a:t>Self supervised learning Test </a:t>
                      </a:r>
                      <a:r>
                        <a:rPr lang="ko-KR" altLang="en-US" sz="1000" b="1" u="none" strike="noStrike" cap="none" dirty="0" smtClean="0">
                          <a:latin typeface="+mn-lt"/>
                          <a:ea typeface="Calibri"/>
                          <a:cs typeface="Calibri"/>
                          <a:sym typeface="Calibri"/>
                        </a:rPr>
                        <a:t>데이터 공유 </a:t>
                      </a:r>
                      <a:endParaRPr lang="en-US" altLang="ko-KR" sz="1000" b="1" u="none" strike="noStrike" cap="none" dirty="0" smtClean="0">
                        <a:latin typeface="+mn-lt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Char char="•"/>
                      </a:pPr>
                      <a:endParaRPr lang="en-US" altLang="ko-KR" sz="1000" u="none" strike="noStrike" cap="none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157720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4" name="Google Shape;124;p5"/>
          <p:cNvCxnSpPr/>
          <p:nvPr/>
        </p:nvCxnSpPr>
        <p:spPr>
          <a:xfrm>
            <a:off x="1454727" y="3882045"/>
            <a:ext cx="5935287" cy="0"/>
          </a:xfrm>
          <a:prstGeom prst="straightConnector1">
            <a:avLst/>
          </a:prstGeom>
          <a:noFill/>
          <a:ln w="38100" cap="flat" cmpd="sng">
            <a:solidFill>
              <a:srgbClr val="00660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25" name="Google Shape;125;p5"/>
          <p:cNvSpPr txBox="1"/>
          <p:nvPr/>
        </p:nvSpPr>
        <p:spPr>
          <a:xfrm>
            <a:off x="818802" y="3208712"/>
            <a:ext cx="7360922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슬라이드 시스템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26" name="Google Shape;126;p5"/>
          <p:cNvSpPr txBox="1"/>
          <p:nvPr/>
        </p:nvSpPr>
        <p:spPr>
          <a:xfrm>
            <a:off x="818802" y="3863199"/>
            <a:ext cx="7360922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Incremental learning</a:t>
            </a:r>
            <a:endParaRPr kumimoji="0" sz="20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>
            <a:off x="606298" y="3671215"/>
            <a:ext cx="7704856" cy="877742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6"/>
          <p:cNvSpPr txBox="1"/>
          <p:nvPr/>
        </p:nvSpPr>
        <p:spPr>
          <a:xfrm>
            <a:off x="155575" y="127265"/>
            <a:ext cx="469843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System overview </a:t>
            </a:r>
            <a:endParaRPr kumimoji="0" sz="1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33" name="Google Shape;133;p6"/>
          <p:cNvCxnSpPr/>
          <p:nvPr/>
        </p:nvCxnSpPr>
        <p:spPr>
          <a:xfrm>
            <a:off x="274320" y="523703"/>
            <a:ext cx="5935287" cy="0"/>
          </a:xfrm>
          <a:prstGeom prst="straightConnector1">
            <a:avLst/>
          </a:prstGeom>
          <a:noFill/>
          <a:ln w="38100" cap="flat" cmpd="sng">
            <a:solidFill>
              <a:srgbClr val="00660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34" name="Google Shape;134;p6"/>
          <p:cNvSpPr/>
          <p:nvPr/>
        </p:nvSpPr>
        <p:spPr>
          <a:xfrm rot="10800000">
            <a:off x="4221313" y="1328398"/>
            <a:ext cx="651337" cy="483848"/>
          </a:xfrm>
          <a:prstGeom prst="right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F6F9FC"/>
              </a:gs>
              <a:gs pos="100000">
                <a:srgbClr val="BFBFBF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5" name="Google Shape;135;p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97433" y="1073820"/>
            <a:ext cx="3014720" cy="2619394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6"/>
          <p:cNvSpPr/>
          <p:nvPr/>
        </p:nvSpPr>
        <p:spPr>
          <a:xfrm rot="10800000">
            <a:off x="4202674" y="2199336"/>
            <a:ext cx="651337" cy="483848"/>
          </a:xfrm>
          <a:prstGeom prst="right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F6F9FC"/>
              </a:gs>
              <a:gs pos="100000">
                <a:srgbClr val="BFBFBF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6"/>
          <p:cNvSpPr/>
          <p:nvPr/>
        </p:nvSpPr>
        <p:spPr>
          <a:xfrm rot="10800000">
            <a:off x="4221314" y="3152222"/>
            <a:ext cx="651337" cy="483848"/>
          </a:xfrm>
          <a:prstGeom prst="right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F6F9FC"/>
              </a:gs>
              <a:gs pos="100000">
                <a:srgbClr val="BFBFBF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8" name="Google Shape;138;p6"/>
          <p:cNvPicPr preferRelativeResize="0"/>
          <p:nvPr/>
        </p:nvPicPr>
        <p:blipFill rotWithShape="1">
          <a:blip r:embed="rId5">
            <a:alphaModFix/>
          </a:blip>
          <a:srcRect l="32603"/>
          <a:stretch/>
        </p:blipFill>
        <p:spPr>
          <a:xfrm>
            <a:off x="5322828" y="1161987"/>
            <a:ext cx="2549375" cy="2531227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6"/>
          <p:cNvSpPr/>
          <p:nvPr/>
        </p:nvSpPr>
        <p:spPr>
          <a:xfrm>
            <a:off x="1872968" y="710900"/>
            <a:ext cx="1263650" cy="333375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WSI system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6"/>
          <p:cNvSpPr/>
          <p:nvPr/>
        </p:nvSpPr>
        <p:spPr>
          <a:xfrm>
            <a:off x="5581179" y="683494"/>
            <a:ext cx="2769293" cy="333375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Sample selection &amp; update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1" name="Google Shape;141;p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109562" y="4545513"/>
            <a:ext cx="3618525" cy="22902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6"/>
          <p:cNvPicPr preferRelativeResize="0"/>
          <p:nvPr/>
        </p:nvPicPr>
        <p:blipFill rotWithShape="1">
          <a:blip r:embed="rId7">
            <a:alphaModFix/>
          </a:blip>
          <a:srcRect l="42743" r="28300"/>
          <a:stretch/>
        </p:blipFill>
        <p:spPr>
          <a:xfrm>
            <a:off x="1993665" y="4266838"/>
            <a:ext cx="1115897" cy="2880739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6"/>
          <p:cNvSpPr/>
          <p:nvPr/>
        </p:nvSpPr>
        <p:spPr>
          <a:xfrm>
            <a:off x="3112283" y="3961547"/>
            <a:ext cx="2769293" cy="333375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Sustainable system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33032" y="1652626"/>
            <a:ext cx="3194509" cy="187397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0" name="Google Shape;150;p7"/>
          <p:cNvCxnSpPr/>
          <p:nvPr/>
        </p:nvCxnSpPr>
        <p:spPr>
          <a:xfrm>
            <a:off x="362808" y="397413"/>
            <a:ext cx="2124751" cy="0"/>
          </a:xfrm>
          <a:prstGeom prst="straightConnector1">
            <a:avLst/>
          </a:prstGeom>
          <a:noFill/>
          <a:ln w="38100" cap="flat" cmpd="sng">
            <a:solidFill>
              <a:srgbClr val="00660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51" name="Google Shape;151;p7"/>
          <p:cNvSpPr/>
          <p:nvPr/>
        </p:nvSpPr>
        <p:spPr>
          <a:xfrm>
            <a:off x="246206" y="28081"/>
            <a:ext cx="473806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Times New Roman"/>
                <a:cs typeface="Times New Roman"/>
                <a:sym typeface="Times New Roman"/>
              </a:rPr>
              <a:t>Module design</a:t>
            </a:r>
            <a:endParaRPr kumimoji="0" sz="1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52" name="Google Shape;152;p7"/>
          <p:cNvCxnSpPr/>
          <p:nvPr/>
        </p:nvCxnSpPr>
        <p:spPr>
          <a:xfrm>
            <a:off x="1280692" y="3519949"/>
            <a:ext cx="6912078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53" name="Google Shape;153;p7"/>
          <p:cNvSpPr/>
          <p:nvPr/>
        </p:nvSpPr>
        <p:spPr>
          <a:xfrm>
            <a:off x="776830" y="497549"/>
            <a:ext cx="7415940" cy="235974"/>
          </a:xfrm>
          <a:prstGeom prst="rect">
            <a:avLst/>
          </a:prstGeom>
          <a:solidFill>
            <a:srgbClr val="FBE4D4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AL part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p7"/>
          <p:cNvSpPr/>
          <p:nvPr/>
        </p:nvSpPr>
        <p:spPr>
          <a:xfrm>
            <a:off x="776830" y="6481088"/>
            <a:ext cx="7415940" cy="234346"/>
          </a:xfrm>
          <a:prstGeom prst="rect">
            <a:avLst/>
          </a:prstGeom>
          <a:solidFill>
            <a:srgbClr val="D8E2F3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Training part</a:t>
            </a: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5" name="Google Shape;155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02740" y="3831541"/>
            <a:ext cx="3221431" cy="2240995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7"/>
          <p:cNvSpPr/>
          <p:nvPr/>
        </p:nvSpPr>
        <p:spPr>
          <a:xfrm>
            <a:off x="776830" y="3631151"/>
            <a:ext cx="3608412" cy="2571573"/>
          </a:xfrm>
          <a:prstGeom prst="rect">
            <a:avLst/>
          </a:prstGeom>
          <a:noFill/>
          <a:ln w="12700" cap="flat" cmpd="sng">
            <a:solidFill>
              <a:srgbClr val="54813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7"/>
          <p:cNvSpPr/>
          <p:nvPr/>
        </p:nvSpPr>
        <p:spPr>
          <a:xfrm>
            <a:off x="776830" y="6187901"/>
            <a:ext cx="3608412" cy="236814"/>
          </a:xfrm>
          <a:prstGeom prst="rect">
            <a:avLst/>
          </a:prstGeom>
          <a:solidFill>
            <a:srgbClr val="385623"/>
          </a:solidFill>
          <a:ln w="12700" cap="flat" cmpd="sng">
            <a:solidFill>
              <a:srgbClr val="54813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Patch classifier train module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7"/>
          <p:cNvSpPr/>
          <p:nvPr/>
        </p:nvSpPr>
        <p:spPr>
          <a:xfrm>
            <a:off x="4584358" y="3631151"/>
            <a:ext cx="3608412" cy="2571573"/>
          </a:xfrm>
          <a:prstGeom prst="rect">
            <a:avLst/>
          </a:prstGeom>
          <a:noFill/>
          <a:ln w="12700" cap="flat" cmpd="sng">
            <a:solidFill>
              <a:srgbClr val="54813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7"/>
          <p:cNvSpPr/>
          <p:nvPr/>
        </p:nvSpPr>
        <p:spPr>
          <a:xfrm>
            <a:off x="4584358" y="6187901"/>
            <a:ext cx="3608412" cy="236814"/>
          </a:xfrm>
          <a:prstGeom prst="rect">
            <a:avLst/>
          </a:prstGeom>
          <a:solidFill>
            <a:srgbClr val="2F5496"/>
          </a:solidFill>
          <a:ln w="12700" cap="flat" cmpd="sng">
            <a:solidFill>
              <a:srgbClr val="54813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WSI classifier train module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0" name="Google Shape;160;p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733032" y="3897238"/>
            <a:ext cx="3250778" cy="2030670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7"/>
          <p:cNvSpPr/>
          <p:nvPr/>
        </p:nvSpPr>
        <p:spPr>
          <a:xfrm>
            <a:off x="776830" y="948376"/>
            <a:ext cx="3608412" cy="2571573"/>
          </a:xfrm>
          <a:prstGeom prst="rect">
            <a:avLst/>
          </a:prstGeom>
          <a:noFill/>
          <a:ln w="12700" cap="flat" cmpd="sng">
            <a:solidFill>
              <a:srgbClr val="BF9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7"/>
          <p:cNvSpPr/>
          <p:nvPr/>
        </p:nvSpPr>
        <p:spPr>
          <a:xfrm>
            <a:off x="776830" y="791304"/>
            <a:ext cx="3608412" cy="236814"/>
          </a:xfrm>
          <a:prstGeom prst="rect">
            <a:avLst/>
          </a:prstGeom>
          <a:solidFill>
            <a:srgbClr val="BF9000"/>
          </a:solidFill>
          <a:ln w="12700" cap="flat" cmpd="sng">
            <a:solidFill>
              <a:srgbClr val="BF9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Recommendation module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7"/>
          <p:cNvSpPr/>
          <p:nvPr/>
        </p:nvSpPr>
        <p:spPr>
          <a:xfrm>
            <a:off x="4584358" y="948376"/>
            <a:ext cx="3608412" cy="2571573"/>
          </a:xfrm>
          <a:prstGeom prst="rect">
            <a:avLst/>
          </a:prstGeom>
          <a:noFill/>
          <a:ln w="127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7"/>
          <p:cNvSpPr/>
          <p:nvPr/>
        </p:nvSpPr>
        <p:spPr>
          <a:xfrm>
            <a:off x="4584358" y="791304"/>
            <a:ext cx="3608412" cy="236814"/>
          </a:xfrm>
          <a:prstGeom prst="rect">
            <a:avLst/>
          </a:prstGeom>
          <a:solidFill>
            <a:srgbClr val="C55A11"/>
          </a:solidFill>
          <a:ln w="12700" cap="flat" cmpd="sng">
            <a:solidFill>
              <a:srgbClr val="BF9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Patch generator module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7"/>
          <p:cNvSpPr/>
          <p:nvPr/>
        </p:nvSpPr>
        <p:spPr>
          <a:xfrm>
            <a:off x="4186125" y="3220316"/>
            <a:ext cx="550606" cy="599266"/>
          </a:xfrm>
          <a:prstGeom prst="can">
            <a:avLst>
              <a:gd name="adj" fmla="val 25000"/>
            </a:avLst>
          </a:prstGeom>
          <a:gradFill>
            <a:gsLst>
              <a:gs pos="0">
                <a:srgbClr val="F6F9FC"/>
              </a:gs>
              <a:gs pos="100000">
                <a:srgbClr val="7F7F7F"/>
              </a:gs>
            </a:gsLst>
            <a:lin ang="5400000" scaled="0"/>
          </a:gra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6" name="Google Shape;166;p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654351" y="1118867"/>
            <a:ext cx="3507880" cy="569526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7"/>
          <p:cNvSpPr txBox="1"/>
          <p:nvPr/>
        </p:nvSpPr>
        <p:spPr>
          <a:xfrm>
            <a:off x="4168858" y="3350588"/>
            <a:ext cx="77683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226</a:t>
            </a:r>
            <a:b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</a:b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Server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" name="Google Shape;168;p7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002740" y="1324520"/>
            <a:ext cx="1946390" cy="1028256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69" name="Google Shape;169;p7"/>
          <p:cNvPicPr preferRelativeResize="0"/>
          <p:nvPr/>
        </p:nvPicPr>
        <p:blipFill rotWithShape="1">
          <a:blip r:embed="rId8">
            <a:alphaModFix/>
          </a:blip>
          <a:srcRect l="46966" t="53585" r="31283" b="15996"/>
          <a:stretch/>
        </p:blipFill>
        <p:spPr>
          <a:xfrm>
            <a:off x="1727659" y="2811543"/>
            <a:ext cx="629752" cy="65837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0" name="Google Shape;170;p7"/>
          <p:cNvCxnSpPr/>
          <p:nvPr/>
        </p:nvCxnSpPr>
        <p:spPr>
          <a:xfrm>
            <a:off x="1975935" y="2451262"/>
            <a:ext cx="0" cy="303155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ash"/>
            <a:miter lim="800000"/>
            <a:headEnd type="none" w="sm" len="sm"/>
            <a:tailEnd type="triangle" w="med" len="med"/>
          </a:ln>
        </p:spPr>
      </p:cxnSp>
      <p:cxnSp>
        <p:nvCxnSpPr>
          <p:cNvPr id="171" name="Google Shape;171;p7"/>
          <p:cNvCxnSpPr/>
          <p:nvPr/>
        </p:nvCxnSpPr>
        <p:spPr>
          <a:xfrm rot="10800000">
            <a:off x="2174346" y="2451262"/>
            <a:ext cx="0" cy="303155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ash"/>
            <a:miter lim="800000"/>
            <a:headEnd type="none" w="sm" len="sm"/>
            <a:tailEnd type="triangle" w="med" len="med"/>
          </a:ln>
        </p:spPr>
      </p:cxnSp>
      <p:sp>
        <p:nvSpPr>
          <p:cNvPr id="172" name="Google Shape;172;p7"/>
          <p:cNvSpPr/>
          <p:nvPr/>
        </p:nvSpPr>
        <p:spPr>
          <a:xfrm>
            <a:off x="2984293" y="2917387"/>
            <a:ext cx="1246332" cy="268368"/>
          </a:xfrm>
          <a:prstGeom prst="rect">
            <a:avLst/>
          </a:prstGeom>
          <a:solidFill>
            <a:schemeClr val="accent5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RCMD </a:t>
            </a: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module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73" name="Google Shape;173;p7"/>
          <p:cNvCxnSpPr>
            <a:stCxn id="172" idx="0"/>
            <a:endCxn id="168" idx="3"/>
          </p:cNvCxnSpPr>
          <p:nvPr/>
        </p:nvCxnSpPr>
        <p:spPr>
          <a:xfrm rot="5400000" flipH="1">
            <a:off x="2738959" y="2048887"/>
            <a:ext cx="1078800" cy="658200"/>
          </a:xfrm>
          <a:prstGeom prst="bentConnector2">
            <a:avLst/>
          </a:prstGeom>
          <a:noFill/>
          <a:ln w="19050" cap="flat" cmpd="sng">
            <a:solidFill>
              <a:schemeClr val="dk1"/>
            </a:solidFill>
            <a:prstDash val="dash"/>
            <a:miter lim="800000"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372641" y="415550"/>
            <a:ext cx="2124751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246206" y="28081"/>
            <a:ext cx="47380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IL </a:t>
            </a:r>
            <a:r>
              <a:rPr lang="ko-KR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파트 현황 요약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6649901"/>
              </p:ext>
            </p:extLst>
          </p:nvPr>
        </p:nvGraphicFramePr>
        <p:xfrm>
          <a:off x="372641" y="803054"/>
          <a:ext cx="8493957" cy="49784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7601">
                  <a:extLst>
                    <a:ext uri="{9D8B030D-6E8A-4147-A177-3AD203B41FA5}">
                      <a16:colId xmlns:a16="http://schemas.microsoft.com/office/drawing/2014/main" val="1221087168"/>
                    </a:ext>
                  </a:extLst>
                </a:gridCol>
                <a:gridCol w="552462">
                  <a:extLst>
                    <a:ext uri="{9D8B030D-6E8A-4147-A177-3AD203B41FA5}">
                      <a16:colId xmlns:a16="http://schemas.microsoft.com/office/drawing/2014/main" val="3635539071"/>
                    </a:ext>
                  </a:extLst>
                </a:gridCol>
                <a:gridCol w="1938411">
                  <a:extLst>
                    <a:ext uri="{9D8B030D-6E8A-4147-A177-3AD203B41FA5}">
                      <a16:colId xmlns:a16="http://schemas.microsoft.com/office/drawing/2014/main" val="2258218219"/>
                    </a:ext>
                  </a:extLst>
                </a:gridCol>
                <a:gridCol w="1511173">
                  <a:extLst>
                    <a:ext uri="{9D8B030D-6E8A-4147-A177-3AD203B41FA5}">
                      <a16:colId xmlns:a16="http://schemas.microsoft.com/office/drawing/2014/main" val="685538144"/>
                    </a:ext>
                  </a:extLst>
                </a:gridCol>
                <a:gridCol w="3534310">
                  <a:extLst>
                    <a:ext uri="{9D8B030D-6E8A-4147-A177-3AD203B41FA5}">
                      <a16:colId xmlns:a16="http://schemas.microsoft.com/office/drawing/2014/main" val="1888373241"/>
                    </a:ext>
                  </a:extLst>
                </a:gridCol>
              </a:tblGrid>
              <a:tr h="49533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범위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index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명칭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현황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0904328"/>
                  </a:ext>
                </a:extLst>
              </a:tr>
              <a:tr h="8255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시스템 설계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System design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전체 시스템 개발</a:t>
                      </a:r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설계 및 개발 방안 정리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문서화 진행 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Training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파트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완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)</a:t>
                      </a: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1200" dirty="0" smtClean="0">
                          <a:solidFill>
                            <a:srgbClr val="FF0000"/>
                          </a:solidFill>
                          <a:latin typeface="+mj-ea"/>
                          <a:ea typeface="+mj-ea"/>
                        </a:rPr>
                        <a:t>모듈 통합을 위한 일부 재설계</a:t>
                      </a:r>
                      <a:endParaRPr lang="en-US" altLang="ko-KR" sz="1200" dirty="0">
                        <a:solidFill>
                          <a:srgbClr val="FF0000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9377752"/>
                  </a:ext>
                </a:extLst>
              </a:tr>
              <a:tr h="495333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AL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파트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1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Recommendation module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patch- WSI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추천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설계 및 실험 중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200" baseline="0" dirty="0">
                          <a:solidFill>
                            <a:srgbClr val="FF0000"/>
                          </a:solidFill>
                          <a:latin typeface="+mj-ea"/>
                          <a:ea typeface="+mj-ea"/>
                        </a:rPr>
                        <a:t>데이터 재 </a:t>
                      </a:r>
                      <a:r>
                        <a:rPr lang="ko-KR" altLang="en-US" sz="1200" baseline="0" dirty="0" err="1">
                          <a:solidFill>
                            <a:srgbClr val="FF0000"/>
                          </a:solidFill>
                          <a:latin typeface="+mj-ea"/>
                          <a:ea typeface="+mj-ea"/>
                        </a:rPr>
                        <a:t>셋업</a:t>
                      </a:r>
                      <a:r>
                        <a:rPr lang="ko-KR" altLang="en-US" sz="1200" baseline="0" dirty="0">
                          <a:solidFill>
                            <a:srgbClr val="FF0000"/>
                          </a:solidFill>
                          <a:latin typeface="+mj-ea"/>
                          <a:ea typeface="+mj-ea"/>
                        </a:rPr>
                        <a:t> </a:t>
                      </a:r>
                      <a:r>
                        <a:rPr lang="en-US" altLang="ko-KR" sz="1200" baseline="0" dirty="0">
                          <a:solidFill>
                            <a:srgbClr val="FF0000"/>
                          </a:solidFill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sz="1200" baseline="0" dirty="0">
                          <a:solidFill>
                            <a:srgbClr val="FF0000"/>
                          </a:solidFill>
                          <a:latin typeface="+mj-ea"/>
                          <a:ea typeface="+mj-ea"/>
                        </a:rPr>
                        <a:t>완</a:t>
                      </a:r>
                      <a:r>
                        <a:rPr lang="en-US" altLang="ko-KR" sz="1200" baseline="0" dirty="0">
                          <a:solidFill>
                            <a:srgbClr val="FF0000"/>
                          </a:solidFill>
                          <a:latin typeface="+mj-ea"/>
                          <a:ea typeface="+mj-ea"/>
                        </a:rPr>
                        <a:t>)</a:t>
                      </a: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200" baseline="0" dirty="0">
                          <a:solidFill>
                            <a:srgbClr val="FF0000"/>
                          </a:solidFill>
                          <a:latin typeface="+mj-ea"/>
                          <a:ea typeface="+mj-ea"/>
                        </a:rPr>
                        <a:t>주요 알고리즘 실험 진행중</a:t>
                      </a:r>
                      <a:endParaRPr lang="en-US" altLang="ko-KR" sz="1200" baseline="0" dirty="0">
                        <a:solidFill>
                          <a:srgbClr val="FF0000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8896532"/>
                  </a:ext>
                </a:extLst>
              </a:tr>
              <a:tr h="495333"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2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Patch generator module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Patch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생성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개발 진행중 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-  Function 1. DB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연결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완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)</a:t>
                      </a: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Function 2.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업데이트 주기 별 데이터 저장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완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)</a:t>
                      </a: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Function 3.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좌표 기반 이미지 생성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완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)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6640905"/>
                  </a:ext>
                </a:extLst>
              </a:tr>
              <a:tr h="495333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Training </a:t>
                      </a:r>
                      <a:br>
                        <a:rPr lang="en-US" altLang="ko-KR" sz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</a:b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파트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3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Patch classifier training module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Patch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분류기 학습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개발 완료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Work 1. </a:t>
                      </a:r>
                      <a:r>
                        <a:rPr lang="en-US" altLang="ko-KR" sz="1200" dirty="0" err="1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lossdiff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데이터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vast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로 이동</a:t>
                      </a:r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</a:t>
                      </a:r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완</a:t>
                      </a:r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)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Function 1.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분산 폴더에서 학습 데이터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load(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완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)</a:t>
                      </a: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Function 2.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학습 범위 설정 기능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완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)</a:t>
                      </a: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Function 3. patch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분류기 학습 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완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)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4870817"/>
                  </a:ext>
                </a:extLst>
              </a:tr>
              <a:tr h="495333"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4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WSI classifier train module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WSI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분류기 학습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개발 진행 중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Function 1.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분산 폴더에서 학습 데이터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load (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완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)</a:t>
                      </a: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Function 2.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선택된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patch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분류기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load (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완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)</a:t>
                      </a: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Function 3. feature cube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학습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완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)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9541464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372641" y="5803285"/>
            <a:ext cx="817545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+mj-ea"/>
                <a:ea typeface="+mj-ea"/>
              </a:rPr>
              <a:t>Recommendation </a:t>
            </a:r>
            <a:r>
              <a:rPr lang="ko-KR" altLang="en-US" sz="1400" dirty="0">
                <a:latin typeface="+mj-ea"/>
                <a:ea typeface="+mj-ea"/>
              </a:rPr>
              <a:t>파트를 제외하고 전체 모듈의 기초 개발은 </a:t>
            </a:r>
            <a:r>
              <a:rPr lang="en-US" altLang="ko-KR" sz="1400" dirty="0">
                <a:latin typeface="+mj-ea"/>
                <a:ea typeface="+mj-ea"/>
              </a:rPr>
              <a:t>1</a:t>
            </a:r>
            <a:r>
              <a:rPr lang="ko-KR" altLang="en-US" sz="1400" dirty="0">
                <a:latin typeface="+mj-ea"/>
                <a:ea typeface="+mj-ea"/>
              </a:rPr>
              <a:t>차 완료됨 </a:t>
            </a:r>
            <a:r>
              <a:rPr lang="en-US" altLang="ko-KR" sz="1400" dirty="0">
                <a:latin typeface="+mj-ea"/>
                <a:ea typeface="+mj-ea"/>
              </a:rPr>
              <a:t>(</a:t>
            </a:r>
            <a:r>
              <a:rPr lang="ko-KR" altLang="en-US" sz="1400" dirty="0">
                <a:latin typeface="+mj-ea"/>
                <a:ea typeface="+mj-ea"/>
              </a:rPr>
              <a:t>추후 통합 예정</a:t>
            </a:r>
            <a:r>
              <a:rPr lang="en-US" altLang="ko-KR" sz="1400" dirty="0">
                <a:latin typeface="+mj-ea"/>
                <a:ea typeface="+mj-ea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+mj-ea"/>
                <a:ea typeface="+mj-ea"/>
              </a:rPr>
              <a:t>Recommendation </a:t>
            </a:r>
            <a:r>
              <a:rPr lang="ko-KR" altLang="en-US" sz="1400" dirty="0">
                <a:latin typeface="+mj-ea"/>
                <a:ea typeface="+mj-ea"/>
              </a:rPr>
              <a:t>파트 개발 이후 시스템으로 전환할 예정</a:t>
            </a:r>
            <a:endParaRPr lang="en-US" altLang="ko-KR" sz="1400" dirty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+mj-ea"/>
                <a:ea typeface="+mj-ea"/>
              </a:rPr>
              <a:t>*UI </a:t>
            </a:r>
            <a:r>
              <a:rPr lang="ko-KR" altLang="en-US" sz="1400" dirty="0">
                <a:latin typeface="+mj-ea"/>
                <a:ea typeface="+mj-ea"/>
              </a:rPr>
              <a:t>구조에 대한 협의 및 논의 필요 </a:t>
            </a:r>
          </a:p>
        </p:txBody>
      </p:sp>
    </p:spTree>
    <p:extLst>
      <p:ext uri="{BB962C8B-B14F-4D97-AF65-F5344CB8AC3E}">
        <p14:creationId xmlns:p14="http://schemas.microsoft.com/office/powerpoint/2010/main" val="40778680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372641" y="415550"/>
            <a:ext cx="2124751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246206" y="28081"/>
            <a:ext cx="47380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AL </a:t>
            </a:r>
            <a:r>
              <a:rPr lang="ko-KR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파트 테스트 데이터 변환</a:t>
            </a:r>
            <a:endParaRPr lang="ko-KR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72641" y="640935"/>
            <a:ext cx="64212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 smtClean="0"/>
              <a:t>테스트 데이터 변환</a:t>
            </a:r>
            <a:endParaRPr lang="en-US" altLang="ko-KR" dirty="0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dirty="0" smtClean="0"/>
              <a:t>Annotation only </a:t>
            </a:r>
            <a:r>
              <a:rPr lang="ko-KR" altLang="en-US" dirty="0" smtClean="0"/>
              <a:t>데이터의  경계선 학습 이슈의 우려 </a:t>
            </a:r>
            <a:endParaRPr lang="ko-KR" altLang="en-US" dirty="0"/>
          </a:p>
        </p:txBody>
      </p:sp>
      <p:sp>
        <p:nvSpPr>
          <p:cNvPr id="24" name="직사각형 23"/>
          <p:cNvSpPr/>
          <p:nvPr/>
        </p:nvSpPr>
        <p:spPr>
          <a:xfrm>
            <a:off x="7674123" y="29996"/>
            <a:ext cx="1469877" cy="2818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내부회의용</a:t>
            </a:r>
            <a:endParaRPr lang="ko-KR" alt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72641" y="3363784"/>
            <a:ext cx="64212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학습 데이터 </a:t>
            </a:r>
            <a:r>
              <a:rPr lang="en-US" altLang="ko-KR" dirty="0" smtClean="0"/>
              <a:t>stream </a:t>
            </a:r>
            <a:r>
              <a:rPr lang="ko-KR" altLang="en-US" dirty="0" smtClean="0"/>
              <a:t>변환</a:t>
            </a:r>
            <a:endParaRPr lang="en-US" altLang="ko-KR" dirty="0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dirty="0" smtClean="0"/>
              <a:t>슬라이드 기준으로 변환 </a:t>
            </a:r>
            <a:endParaRPr lang="en-US" altLang="ko-KR" dirty="0" smtClean="0"/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altLang="ko-KR" dirty="0" smtClean="0"/>
              <a:t>Region-based</a:t>
            </a:r>
            <a:r>
              <a:rPr lang="ko-KR" altLang="en-US" dirty="0" smtClean="0"/>
              <a:t>의 적용</a:t>
            </a:r>
            <a:endParaRPr lang="en-US" altLang="ko-KR" dirty="0" smtClean="0"/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ko-KR" altLang="en-US" dirty="0" smtClean="0"/>
              <a:t>실제 현업 업데이트 시나리오와 유사한 환경</a:t>
            </a:r>
            <a:endParaRPr lang="en-US" altLang="ko-KR" dirty="0" smtClean="0"/>
          </a:p>
        </p:txBody>
      </p:sp>
      <p:graphicFrame>
        <p:nvGraphicFramePr>
          <p:cNvPr id="26" name="차트 25"/>
          <p:cNvGraphicFramePr>
            <a:graphicFrameLocks/>
          </p:cNvGraphicFramePr>
          <p:nvPr>
            <p:extLst/>
          </p:nvPr>
        </p:nvGraphicFramePr>
        <p:xfrm>
          <a:off x="4699061" y="1287266"/>
          <a:ext cx="4189692" cy="22391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27" name="그림 2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1259" y="1664726"/>
            <a:ext cx="1137532" cy="113753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4158" y="1664726"/>
            <a:ext cx="1137532" cy="113753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9" name="오른쪽 화살표 28"/>
          <p:cNvSpPr/>
          <p:nvPr/>
        </p:nvSpPr>
        <p:spPr>
          <a:xfrm>
            <a:off x="2925281" y="1848792"/>
            <a:ext cx="412387" cy="25456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직선 화살표 연결선 29"/>
          <p:cNvCxnSpPr/>
          <p:nvPr/>
        </p:nvCxnSpPr>
        <p:spPr>
          <a:xfrm flipV="1">
            <a:off x="1120370" y="2410212"/>
            <a:ext cx="668728" cy="356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-40143" y="2283679"/>
            <a:ext cx="143837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/>
              <a:t>절단면을 </a:t>
            </a:r>
            <a:r>
              <a:rPr lang="en-US" altLang="ko-KR" sz="1400" dirty="0" smtClean="0"/>
              <a:t>cheating</a:t>
            </a:r>
            <a:r>
              <a:rPr lang="ko-KR" altLang="en-US" sz="1400" dirty="0" smtClean="0"/>
              <a:t>할 가능성</a:t>
            </a:r>
            <a:endParaRPr lang="ko-KR" altLang="en-US" sz="1400" dirty="0"/>
          </a:p>
        </p:txBody>
      </p:sp>
      <p:sp>
        <p:nvSpPr>
          <p:cNvPr id="32" name="TextBox 31"/>
          <p:cNvSpPr txBox="1"/>
          <p:nvPr/>
        </p:nvSpPr>
        <p:spPr>
          <a:xfrm>
            <a:off x="908149" y="4891344"/>
            <a:ext cx="3237985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기존</a:t>
            </a:r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무작위 </a:t>
            </a:r>
            <a:r>
              <a:rPr lang="en-US" altLang="ko-KR" dirty="0" smtClean="0"/>
              <a:t>WSI</a:t>
            </a:r>
            <a:r>
              <a:rPr lang="ko-KR" altLang="en-US" dirty="0" smtClean="0"/>
              <a:t>의 무작위 </a:t>
            </a:r>
            <a:r>
              <a:rPr lang="en-US" altLang="ko-KR" dirty="0" smtClean="0"/>
              <a:t>patch </a:t>
            </a:r>
            <a:r>
              <a:rPr lang="ko-KR" altLang="en-US" dirty="0" smtClean="0"/>
              <a:t>데이터 </a:t>
            </a:r>
            <a:r>
              <a:rPr lang="en-US" altLang="ko-KR" dirty="0" smtClean="0"/>
              <a:t>pool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인공적 절단면 존재</a:t>
            </a:r>
            <a:endParaRPr lang="ko-KR" alt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4436138" y="4890471"/>
            <a:ext cx="3237985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변경</a:t>
            </a:r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WSI </a:t>
            </a:r>
            <a:r>
              <a:rPr lang="ko-KR" altLang="en-US" dirty="0" smtClean="0"/>
              <a:t>단위 데이터 </a:t>
            </a:r>
            <a:r>
              <a:rPr lang="en-US" altLang="ko-KR" dirty="0" smtClean="0"/>
              <a:t>pool </a:t>
            </a:r>
            <a:r>
              <a:rPr lang="ko-KR" altLang="en-US" dirty="0" smtClean="0"/>
              <a:t>생성</a:t>
            </a:r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인공적 절단면 제거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537494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5701504" y="5556172"/>
            <a:ext cx="974959" cy="97495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331314" y="527004"/>
            <a:ext cx="707260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실험 세팅 </a:t>
            </a:r>
            <a:r>
              <a:rPr lang="en-US" altLang="ko-KR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ko-KR" alt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추천 모듈</a:t>
            </a:r>
            <a:r>
              <a:rPr lang="en-US" altLang="ko-KR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ko-KR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79226" y="955175"/>
            <a:ext cx="771421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전체 슬라이드</a:t>
            </a:r>
            <a:r>
              <a:rPr lang="en-US" altLang="ko-KR" sz="1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600 </a:t>
            </a:r>
            <a:r>
              <a:rPr lang="en-US" altLang="ko-KR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(200 D, 200 M, 200 N)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#slides per generation: </a:t>
            </a:r>
            <a:r>
              <a:rPr lang="en-US" altLang="ko-KR" sz="14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60</a:t>
            </a:r>
            <a:r>
              <a:rPr lang="en-US" altLang="ko-KR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(20 D, 20 M, 20 N</a:t>
            </a:r>
            <a:r>
              <a:rPr lang="en-US" altLang="ko-KR" sz="1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validation : 34,351, test : 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27,567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오라클이 </a:t>
            </a:r>
            <a:r>
              <a:rPr lang="en-US" altLang="ko-KR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2000</a:t>
            </a:r>
            <a:r>
              <a:rPr lang="ko-KR" alt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장 만을 </a:t>
            </a:r>
            <a:r>
              <a:rPr lang="ko-KR" altLang="en-US" sz="1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레이블링</a:t>
            </a:r>
            <a:r>
              <a:rPr lang="ko-KR" alt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가능하다고 가정</a:t>
            </a:r>
            <a:endParaRPr lang="en-US" altLang="ko-KR" sz="14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rcRect l="6250" t="3240" r="10157" b="1"/>
          <a:stretch/>
        </p:blipFill>
        <p:spPr>
          <a:xfrm>
            <a:off x="1368189" y="4540778"/>
            <a:ext cx="509588" cy="148383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085351" y="4383458"/>
            <a:ext cx="829128" cy="1798476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914479" y="4383458"/>
            <a:ext cx="829128" cy="179847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852684" y="5769574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X 20</a:t>
            </a:r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1126390" y="4310145"/>
            <a:ext cx="2726293" cy="187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701051" y="3103641"/>
            <a:ext cx="927100" cy="6096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G1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981558" y="3103641"/>
            <a:ext cx="927100" cy="6096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chemeClr val="tx1"/>
                </a:solidFill>
              </a:rPr>
              <a:t>G2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3262065" y="3103641"/>
            <a:ext cx="927100" cy="6096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chemeClr val="tx1"/>
                </a:solidFill>
              </a:rPr>
              <a:t>G2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4837303" y="3103641"/>
            <a:ext cx="927100" cy="6096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G10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336333" y="3180757"/>
            <a:ext cx="1384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…</a:t>
            </a:r>
            <a:endParaRPr lang="ko-KR" altLang="en-US" dirty="0"/>
          </a:p>
        </p:txBody>
      </p:sp>
      <p:cxnSp>
        <p:nvCxnSpPr>
          <p:cNvPr id="18" name="직선 연결선 17"/>
          <p:cNvCxnSpPr>
            <a:stCxn id="14" idx="2"/>
          </p:cNvCxnSpPr>
          <p:nvPr/>
        </p:nvCxnSpPr>
        <p:spPr>
          <a:xfrm flipH="1">
            <a:off x="1126389" y="3713241"/>
            <a:ext cx="1318719" cy="596904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>
            <a:stCxn id="14" idx="2"/>
          </p:cNvCxnSpPr>
          <p:nvPr/>
        </p:nvCxnSpPr>
        <p:spPr>
          <a:xfrm>
            <a:off x="2445108" y="3713241"/>
            <a:ext cx="1422511" cy="596904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>
            <a:stCxn id="13" idx="3"/>
            <a:endCxn id="14" idx="1"/>
          </p:cNvCxnSpPr>
          <p:nvPr/>
        </p:nvCxnSpPr>
        <p:spPr>
          <a:xfrm>
            <a:off x="1628151" y="3408441"/>
            <a:ext cx="35340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>
            <a:stCxn id="14" idx="3"/>
            <a:endCxn id="15" idx="1"/>
          </p:cNvCxnSpPr>
          <p:nvPr/>
        </p:nvCxnSpPr>
        <p:spPr>
          <a:xfrm>
            <a:off x="2908658" y="3408441"/>
            <a:ext cx="35340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4198991" y="3408441"/>
            <a:ext cx="18135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4656191" y="3421141"/>
            <a:ext cx="18135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582377" y="2792432"/>
            <a:ext cx="1295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Data pool</a:t>
            </a:r>
            <a:endParaRPr lang="ko-KR" altLang="en-US" sz="1400" dirty="0"/>
          </a:p>
        </p:txBody>
      </p:sp>
      <p:cxnSp>
        <p:nvCxnSpPr>
          <p:cNvPr id="25" name="직선 연결선 24"/>
          <p:cNvCxnSpPr/>
          <p:nvPr/>
        </p:nvCxnSpPr>
        <p:spPr>
          <a:xfrm>
            <a:off x="1357870" y="4458912"/>
            <a:ext cx="0" cy="16091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 flipH="1">
            <a:off x="1253965" y="6068109"/>
            <a:ext cx="72533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>
            <a:off x="1488045" y="4458912"/>
            <a:ext cx="0" cy="16091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1616633" y="4458912"/>
            <a:ext cx="0" cy="16091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1737283" y="4458912"/>
            <a:ext cx="0" cy="16091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1852094" y="4458912"/>
            <a:ext cx="0" cy="16091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 flipH="1">
            <a:off x="1253965" y="4452562"/>
            <a:ext cx="72533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 flipH="1">
            <a:off x="1253965" y="4562460"/>
            <a:ext cx="72533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 flipH="1">
            <a:off x="1253965" y="4670410"/>
            <a:ext cx="72533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 flipH="1">
            <a:off x="1253965" y="4778915"/>
            <a:ext cx="72533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 flipH="1">
            <a:off x="1253965" y="4886310"/>
            <a:ext cx="72533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 flipH="1">
            <a:off x="1253965" y="4994260"/>
            <a:ext cx="72533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 flipH="1">
            <a:off x="1253965" y="5102765"/>
            <a:ext cx="72533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 flipH="1">
            <a:off x="1253965" y="5210160"/>
            <a:ext cx="72533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 flipH="1">
            <a:off x="1253965" y="5318110"/>
            <a:ext cx="72533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 flipH="1">
            <a:off x="1253965" y="5426615"/>
            <a:ext cx="72533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/>
          <p:nvPr/>
        </p:nvCxnSpPr>
        <p:spPr>
          <a:xfrm flipH="1">
            <a:off x="1260315" y="5546710"/>
            <a:ext cx="72533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 flipH="1">
            <a:off x="1260315" y="5654660"/>
            <a:ext cx="72533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/>
          <p:cNvCxnSpPr/>
          <p:nvPr/>
        </p:nvCxnSpPr>
        <p:spPr>
          <a:xfrm flipH="1">
            <a:off x="1260315" y="5763165"/>
            <a:ext cx="72533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/>
          <p:cNvCxnSpPr/>
          <p:nvPr/>
        </p:nvCxnSpPr>
        <p:spPr>
          <a:xfrm flipH="1">
            <a:off x="1260315" y="5857860"/>
            <a:ext cx="72533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/>
          <p:cNvCxnSpPr/>
          <p:nvPr/>
        </p:nvCxnSpPr>
        <p:spPr>
          <a:xfrm flipH="1">
            <a:off x="1260315" y="5966365"/>
            <a:ext cx="72533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/>
          <p:cNvCxnSpPr/>
          <p:nvPr/>
        </p:nvCxnSpPr>
        <p:spPr>
          <a:xfrm>
            <a:off x="2241152" y="4460155"/>
            <a:ext cx="0" cy="16091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/>
          <p:cNvCxnSpPr/>
          <p:nvPr/>
        </p:nvCxnSpPr>
        <p:spPr>
          <a:xfrm flipH="1">
            <a:off x="2137247" y="6069352"/>
            <a:ext cx="72533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/>
          <p:cNvCxnSpPr/>
          <p:nvPr/>
        </p:nvCxnSpPr>
        <p:spPr>
          <a:xfrm>
            <a:off x="2371327" y="4460155"/>
            <a:ext cx="0" cy="16091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/>
          <p:cNvCxnSpPr/>
          <p:nvPr/>
        </p:nvCxnSpPr>
        <p:spPr>
          <a:xfrm>
            <a:off x="2499915" y="4460155"/>
            <a:ext cx="0" cy="16091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/>
          <p:cNvCxnSpPr/>
          <p:nvPr/>
        </p:nvCxnSpPr>
        <p:spPr>
          <a:xfrm>
            <a:off x="2620565" y="4460155"/>
            <a:ext cx="0" cy="16091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/>
          <p:cNvCxnSpPr/>
          <p:nvPr/>
        </p:nvCxnSpPr>
        <p:spPr>
          <a:xfrm>
            <a:off x="2735376" y="4460155"/>
            <a:ext cx="0" cy="16091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/>
          <p:cNvCxnSpPr/>
          <p:nvPr/>
        </p:nvCxnSpPr>
        <p:spPr>
          <a:xfrm flipH="1">
            <a:off x="2137247" y="4453805"/>
            <a:ext cx="72533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/>
          <p:cNvCxnSpPr/>
          <p:nvPr/>
        </p:nvCxnSpPr>
        <p:spPr>
          <a:xfrm flipH="1">
            <a:off x="2137247" y="4563703"/>
            <a:ext cx="72533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/>
          <p:cNvCxnSpPr/>
          <p:nvPr/>
        </p:nvCxnSpPr>
        <p:spPr>
          <a:xfrm flipH="1">
            <a:off x="2137247" y="4671653"/>
            <a:ext cx="72533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/>
          <p:cNvCxnSpPr/>
          <p:nvPr/>
        </p:nvCxnSpPr>
        <p:spPr>
          <a:xfrm flipH="1">
            <a:off x="2137247" y="4780158"/>
            <a:ext cx="72533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/>
          <p:cNvCxnSpPr/>
          <p:nvPr/>
        </p:nvCxnSpPr>
        <p:spPr>
          <a:xfrm flipH="1">
            <a:off x="2137247" y="4887553"/>
            <a:ext cx="72533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/>
          <p:cNvCxnSpPr/>
          <p:nvPr/>
        </p:nvCxnSpPr>
        <p:spPr>
          <a:xfrm flipH="1">
            <a:off x="2137247" y="4995503"/>
            <a:ext cx="72533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/>
          <p:cNvCxnSpPr/>
          <p:nvPr/>
        </p:nvCxnSpPr>
        <p:spPr>
          <a:xfrm flipH="1">
            <a:off x="2137247" y="5104008"/>
            <a:ext cx="72533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/>
          <p:cNvCxnSpPr/>
          <p:nvPr/>
        </p:nvCxnSpPr>
        <p:spPr>
          <a:xfrm flipH="1">
            <a:off x="2137247" y="5211403"/>
            <a:ext cx="72533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/>
          <p:cNvCxnSpPr/>
          <p:nvPr/>
        </p:nvCxnSpPr>
        <p:spPr>
          <a:xfrm flipH="1">
            <a:off x="2137247" y="5319353"/>
            <a:ext cx="72533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/>
          <p:cNvCxnSpPr/>
          <p:nvPr/>
        </p:nvCxnSpPr>
        <p:spPr>
          <a:xfrm flipH="1">
            <a:off x="2137247" y="5427858"/>
            <a:ext cx="72533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/>
          <p:cNvCxnSpPr/>
          <p:nvPr/>
        </p:nvCxnSpPr>
        <p:spPr>
          <a:xfrm flipH="1">
            <a:off x="2143597" y="5547953"/>
            <a:ext cx="72533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/>
          <p:cNvCxnSpPr/>
          <p:nvPr/>
        </p:nvCxnSpPr>
        <p:spPr>
          <a:xfrm flipH="1">
            <a:off x="2143597" y="5655903"/>
            <a:ext cx="72533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/>
          <p:cNvCxnSpPr/>
          <p:nvPr/>
        </p:nvCxnSpPr>
        <p:spPr>
          <a:xfrm flipH="1">
            <a:off x="2143597" y="5764408"/>
            <a:ext cx="72533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/>
          <p:cNvCxnSpPr/>
          <p:nvPr/>
        </p:nvCxnSpPr>
        <p:spPr>
          <a:xfrm flipH="1">
            <a:off x="2143597" y="5859103"/>
            <a:ext cx="72533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/>
          <p:cNvCxnSpPr/>
          <p:nvPr/>
        </p:nvCxnSpPr>
        <p:spPr>
          <a:xfrm flipH="1">
            <a:off x="2143597" y="5967608"/>
            <a:ext cx="72533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66"/>
          <p:cNvCxnSpPr/>
          <p:nvPr/>
        </p:nvCxnSpPr>
        <p:spPr>
          <a:xfrm>
            <a:off x="3070280" y="4463158"/>
            <a:ext cx="0" cy="16091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/>
          <p:cNvCxnSpPr/>
          <p:nvPr/>
        </p:nvCxnSpPr>
        <p:spPr>
          <a:xfrm flipH="1">
            <a:off x="2966375" y="6072355"/>
            <a:ext cx="72533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8"/>
          <p:cNvCxnSpPr/>
          <p:nvPr/>
        </p:nvCxnSpPr>
        <p:spPr>
          <a:xfrm>
            <a:off x="3200455" y="4463158"/>
            <a:ext cx="0" cy="16091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 69"/>
          <p:cNvCxnSpPr/>
          <p:nvPr/>
        </p:nvCxnSpPr>
        <p:spPr>
          <a:xfrm>
            <a:off x="3329043" y="4463158"/>
            <a:ext cx="0" cy="16091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/>
          <p:cNvCxnSpPr/>
          <p:nvPr/>
        </p:nvCxnSpPr>
        <p:spPr>
          <a:xfrm>
            <a:off x="3449693" y="4463158"/>
            <a:ext cx="0" cy="16091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/>
          <p:cNvCxnSpPr/>
          <p:nvPr/>
        </p:nvCxnSpPr>
        <p:spPr>
          <a:xfrm>
            <a:off x="3564504" y="4463158"/>
            <a:ext cx="0" cy="16091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/>
          <p:cNvCxnSpPr/>
          <p:nvPr/>
        </p:nvCxnSpPr>
        <p:spPr>
          <a:xfrm flipH="1">
            <a:off x="2966375" y="4456808"/>
            <a:ext cx="72533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 73"/>
          <p:cNvCxnSpPr/>
          <p:nvPr/>
        </p:nvCxnSpPr>
        <p:spPr>
          <a:xfrm flipH="1">
            <a:off x="2966375" y="4566706"/>
            <a:ext cx="72533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/>
          <p:cNvCxnSpPr/>
          <p:nvPr/>
        </p:nvCxnSpPr>
        <p:spPr>
          <a:xfrm flipH="1">
            <a:off x="2966375" y="4674656"/>
            <a:ext cx="72533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 75"/>
          <p:cNvCxnSpPr/>
          <p:nvPr/>
        </p:nvCxnSpPr>
        <p:spPr>
          <a:xfrm flipH="1">
            <a:off x="2966375" y="4783161"/>
            <a:ext cx="72533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/>
          <p:cNvCxnSpPr/>
          <p:nvPr/>
        </p:nvCxnSpPr>
        <p:spPr>
          <a:xfrm flipH="1">
            <a:off x="2966375" y="4890556"/>
            <a:ext cx="72533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/>
          <p:cNvCxnSpPr/>
          <p:nvPr/>
        </p:nvCxnSpPr>
        <p:spPr>
          <a:xfrm flipH="1">
            <a:off x="2966375" y="4998506"/>
            <a:ext cx="72533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 78"/>
          <p:cNvCxnSpPr/>
          <p:nvPr/>
        </p:nvCxnSpPr>
        <p:spPr>
          <a:xfrm flipH="1">
            <a:off x="2966375" y="5107011"/>
            <a:ext cx="72533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연결선 79"/>
          <p:cNvCxnSpPr/>
          <p:nvPr/>
        </p:nvCxnSpPr>
        <p:spPr>
          <a:xfrm flipH="1">
            <a:off x="2966375" y="5214406"/>
            <a:ext cx="72533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연결선 80"/>
          <p:cNvCxnSpPr/>
          <p:nvPr/>
        </p:nvCxnSpPr>
        <p:spPr>
          <a:xfrm flipH="1">
            <a:off x="2966375" y="5322356"/>
            <a:ext cx="72533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연결선 81"/>
          <p:cNvCxnSpPr/>
          <p:nvPr/>
        </p:nvCxnSpPr>
        <p:spPr>
          <a:xfrm flipH="1">
            <a:off x="2966375" y="5430861"/>
            <a:ext cx="72533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연결선 82"/>
          <p:cNvCxnSpPr/>
          <p:nvPr/>
        </p:nvCxnSpPr>
        <p:spPr>
          <a:xfrm flipH="1">
            <a:off x="2972725" y="5550956"/>
            <a:ext cx="72533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연결선 83"/>
          <p:cNvCxnSpPr/>
          <p:nvPr/>
        </p:nvCxnSpPr>
        <p:spPr>
          <a:xfrm flipH="1">
            <a:off x="2972725" y="5658906"/>
            <a:ext cx="72533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연결선 84"/>
          <p:cNvCxnSpPr/>
          <p:nvPr/>
        </p:nvCxnSpPr>
        <p:spPr>
          <a:xfrm flipH="1">
            <a:off x="2972725" y="5767411"/>
            <a:ext cx="72533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연결선 85"/>
          <p:cNvCxnSpPr/>
          <p:nvPr/>
        </p:nvCxnSpPr>
        <p:spPr>
          <a:xfrm flipH="1">
            <a:off x="2972725" y="5862106"/>
            <a:ext cx="72533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연결선 86"/>
          <p:cNvCxnSpPr/>
          <p:nvPr/>
        </p:nvCxnSpPr>
        <p:spPr>
          <a:xfrm flipH="1">
            <a:off x="2972725" y="5970611"/>
            <a:ext cx="72533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/>
          <p:cNvSpPr txBox="1"/>
          <p:nvPr/>
        </p:nvSpPr>
        <p:spPr>
          <a:xfrm>
            <a:off x="1135145" y="6149026"/>
            <a:ext cx="1295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smtClean="0"/>
              <a:t>Tiled WSI</a:t>
            </a:r>
            <a:endParaRPr lang="ko-KR" altLang="en-US" sz="1400" dirty="0"/>
          </a:p>
        </p:txBody>
      </p:sp>
      <p:pic>
        <p:nvPicPr>
          <p:cNvPr id="89" name="Picture 4" descr="Doctor free icons designed by Icon Pond | Free icons, Vector icon design,  Icon design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97" r="21269"/>
          <a:stretch/>
        </p:blipFill>
        <p:spPr bwMode="auto">
          <a:xfrm>
            <a:off x="6398022" y="4878104"/>
            <a:ext cx="770846" cy="763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0" name="순서도: 판단 89"/>
          <p:cNvSpPr/>
          <p:nvPr/>
        </p:nvSpPr>
        <p:spPr>
          <a:xfrm>
            <a:off x="4168539" y="4721594"/>
            <a:ext cx="1914426" cy="1066971"/>
          </a:xfrm>
          <a:prstGeom prst="flowChartDecision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tx1"/>
                </a:solidFill>
              </a:rPr>
              <a:t>Selection method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91" name="직선 화살표 연결선 90"/>
          <p:cNvCxnSpPr>
            <a:stCxn id="12" idx="3"/>
            <a:endCxn id="90" idx="1"/>
          </p:cNvCxnSpPr>
          <p:nvPr/>
        </p:nvCxnSpPr>
        <p:spPr>
          <a:xfrm>
            <a:off x="3852683" y="5246040"/>
            <a:ext cx="315856" cy="904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화살표 연결선 91"/>
          <p:cNvCxnSpPr>
            <a:stCxn id="90" idx="3"/>
            <a:endCxn id="89" idx="1"/>
          </p:cNvCxnSpPr>
          <p:nvPr/>
        </p:nvCxnSpPr>
        <p:spPr>
          <a:xfrm>
            <a:off x="6082965" y="5255080"/>
            <a:ext cx="315057" cy="495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타원 92"/>
          <p:cNvSpPr/>
          <p:nvPr/>
        </p:nvSpPr>
        <p:spPr>
          <a:xfrm>
            <a:off x="6339346" y="3678961"/>
            <a:ext cx="879351" cy="81429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smtClean="0">
                <a:solidFill>
                  <a:schemeClr val="tx1"/>
                </a:solidFill>
              </a:rPr>
              <a:t>DNN</a:t>
            </a:r>
          </a:p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model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94" name="직선 화살표 연결선 93"/>
          <p:cNvCxnSpPr>
            <a:stCxn id="89" idx="0"/>
            <a:endCxn id="93" idx="4"/>
          </p:cNvCxnSpPr>
          <p:nvPr/>
        </p:nvCxnSpPr>
        <p:spPr>
          <a:xfrm flipH="1" flipV="1">
            <a:off x="6779022" y="4493254"/>
            <a:ext cx="4423" cy="38485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5" name="그림 94"/>
          <p:cNvPicPr>
            <a:picLocks noChangeAspect="1"/>
          </p:cNvPicPr>
          <p:nvPr/>
        </p:nvPicPr>
        <p:blipFill rotWithShape="1">
          <a:blip r:embed="rId6"/>
          <a:srcRect l="64206" t="19548" r="14238" b="61792"/>
          <a:stretch/>
        </p:blipFill>
        <p:spPr>
          <a:xfrm>
            <a:off x="5844917" y="5794892"/>
            <a:ext cx="449441" cy="40274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6" name="그림 95"/>
          <p:cNvPicPr>
            <a:picLocks noChangeAspect="1"/>
          </p:cNvPicPr>
          <p:nvPr/>
        </p:nvPicPr>
        <p:blipFill rotWithShape="1">
          <a:blip r:embed="rId6"/>
          <a:srcRect l="63926" t="40204" r="14239" b="41407"/>
          <a:stretch/>
        </p:blipFill>
        <p:spPr>
          <a:xfrm>
            <a:off x="5939326" y="5871452"/>
            <a:ext cx="455277" cy="39690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7" name="그림 96"/>
          <p:cNvPicPr>
            <a:picLocks noChangeAspect="1"/>
          </p:cNvPicPr>
          <p:nvPr/>
        </p:nvPicPr>
        <p:blipFill rotWithShape="1">
          <a:blip r:embed="rId6"/>
          <a:srcRect l="64206" t="19548" r="14238" b="61792"/>
          <a:stretch/>
        </p:blipFill>
        <p:spPr>
          <a:xfrm>
            <a:off x="6085030" y="5942461"/>
            <a:ext cx="449441" cy="40274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8" name="TextBox 97"/>
          <p:cNvSpPr txBox="1"/>
          <p:nvPr/>
        </p:nvSpPr>
        <p:spPr>
          <a:xfrm>
            <a:off x="5300853" y="6558916"/>
            <a:ext cx="18249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mtClean="0"/>
              <a:t>Selected </a:t>
            </a:r>
            <a:r>
              <a:rPr lang="en-US" altLang="ko-KR" sz="1200" dirty="0" smtClean="0"/>
              <a:t>patches</a:t>
            </a:r>
            <a:endParaRPr lang="ko-KR" altLang="en-US" sz="1200" dirty="0"/>
          </a:p>
        </p:txBody>
      </p:sp>
      <p:cxnSp>
        <p:nvCxnSpPr>
          <p:cNvPr id="99" name="직선 화살표 연결선 98"/>
          <p:cNvCxnSpPr/>
          <p:nvPr/>
        </p:nvCxnSpPr>
        <p:spPr>
          <a:xfrm flipH="1" flipV="1">
            <a:off x="6211138" y="5295851"/>
            <a:ext cx="1" cy="26401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/>
          <p:cNvSpPr txBox="1"/>
          <p:nvPr/>
        </p:nvSpPr>
        <p:spPr>
          <a:xfrm>
            <a:off x="6639116" y="5571363"/>
            <a:ext cx="18249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Labeling by oracle</a:t>
            </a:r>
            <a:endParaRPr lang="ko-KR" altLang="en-US" sz="1200" dirty="0"/>
          </a:p>
        </p:txBody>
      </p:sp>
      <p:sp>
        <p:nvSpPr>
          <p:cNvPr id="101" name="TextBox 100"/>
          <p:cNvSpPr txBox="1"/>
          <p:nvPr/>
        </p:nvSpPr>
        <p:spPr>
          <a:xfrm>
            <a:off x="6394603" y="4531535"/>
            <a:ext cx="18249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Training model</a:t>
            </a:r>
            <a:endParaRPr lang="ko-KR" altLang="en-US" sz="1200" dirty="0"/>
          </a:p>
        </p:txBody>
      </p:sp>
      <p:pic>
        <p:nvPicPr>
          <p:cNvPr id="102" name="그림 10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93058" y="2063009"/>
            <a:ext cx="1944313" cy="1615952"/>
          </a:xfrm>
          <a:prstGeom prst="rect">
            <a:avLst/>
          </a:prstGeom>
        </p:spPr>
      </p:pic>
      <p:cxnSp>
        <p:nvCxnSpPr>
          <p:cNvPr id="103" name="직선 연결선 102"/>
          <p:cNvCxnSpPr/>
          <p:nvPr/>
        </p:nvCxnSpPr>
        <p:spPr>
          <a:xfrm>
            <a:off x="7125844" y="3672241"/>
            <a:ext cx="460846" cy="1259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연결선 103"/>
          <p:cNvCxnSpPr/>
          <p:nvPr/>
        </p:nvCxnSpPr>
        <p:spPr>
          <a:xfrm flipH="1">
            <a:off x="8424429" y="3672241"/>
            <a:ext cx="612942" cy="1765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/>
          <p:cNvSpPr txBox="1"/>
          <p:nvPr/>
        </p:nvSpPr>
        <p:spPr>
          <a:xfrm>
            <a:off x="6779782" y="1781779"/>
            <a:ext cx="18249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mtClean="0"/>
              <a:t>Analyzing trend</a:t>
            </a:r>
            <a:endParaRPr lang="ko-KR" altLang="en-US" sz="1200" dirty="0"/>
          </a:p>
        </p:txBody>
      </p:sp>
      <p:sp>
        <p:nvSpPr>
          <p:cNvPr id="106" name="모서리가 둥근 직사각형 105"/>
          <p:cNvSpPr/>
          <p:nvPr/>
        </p:nvSpPr>
        <p:spPr>
          <a:xfrm>
            <a:off x="7551611" y="3798211"/>
            <a:ext cx="927100" cy="55418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Test data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cxnSp>
        <p:nvCxnSpPr>
          <p:cNvPr id="107" name="직선 화살표 연결선 106"/>
          <p:cNvCxnSpPr>
            <a:stCxn id="93" idx="6"/>
            <a:endCxn id="106" idx="1"/>
          </p:cNvCxnSpPr>
          <p:nvPr/>
        </p:nvCxnSpPr>
        <p:spPr>
          <a:xfrm flipV="1">
            <a:off x="7218697" y="4075302"/>
            <a:ext cx="332914" cy="1080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꺾인 연결선 107"/>
          <p:cNvCxnSpPr>
            <a:stCxn id="93" idx="0"/>
            <a:endCxn id="102" idx="1"/>
          </p:cNvCxnSpPr>
          <p:nvPr/>
        </p:nvCxnSpPr>
        <p:spPr>
          <a:xfrm rot="5400000" flipH="1" flipV="1">
            <a:off x="6532052" y="3117955"/>
            <a:ext cx="807976" cy="314036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연결선 108"/>
          <p:cNvCxnSpPr/>
          <p:nvPr/>
        </p:nvCxnSpPr>
        <p:spPr>
          <a:xfrm>
            <a:off x="372641" y="415550"/>
            <a:ext cx="2124751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직사각형 109"/>
          <p:cNvSpPr/>
          <p:nvPr/>
        </p:nvSpPr>
        <p:spPr>
          <a:xfrm>
            <a:off x="246206" y="28081"/>
            <a:ext cx="47380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IL </a:t>
            </a:r>
            <a:r>
              <a:rPr lang="en-US" altLang="ko-K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| AL </a:t>
            </a:r>
            <a:r>
              <a:rPr lang="ko-KR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알고리즘 실험</a:t>
            </a:r>
            <a:endParaRPr lang="ko-KR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301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테마">
  <a:themeElements>
    <a:clrScheme name="Office 테마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70307</TotalTime>
  <Words>1293</Words>
  <Application>Microsoft Office PowerPoint</Application>
  <PresentationFormat>화면 슬라이드 쇼(4:3)</PresentationFormat>
  <Paragraphs>324</Paragraphs>
  <Slides>20</Slides>
  <Notes>9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20</vt:i4>
      </vt:variant>
    </vt:vector>
  </HeadingPairs>
  <TitlesOfParts>
    <vt:vector size="27" baseType="lpstr">
      <vt:lpstr>맑은 고딕</vt:lpstr>
      <vt:lpstr>Arial</vt:lpstr>
      <vt:lpstr>Calibri</vt:lpstr>
      <vt:lpstr>Calibri Light</vt:lpstr>
      <vt:lpstr>Times New Roman</vt:lpstr>
      <vt:lpstr>Office 테마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mujinkim</dc:creator>
  <cp:lastModifiedBy>mujinkim</cp:lastModifiedBy>
  <cp:revision>1061</cp:revision>
  <dcterms:created xsi:type="dcterms:W3CDTF">2021-03-24T07:36:17Z</dcterms:created>
  <dcterms:modified xsi:type="dcterms:W3CDTF">2022-08-24T05:19:53Z</dcterms:modified>
</cp:coreProperties>
</file>